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54"/>
  </p:notesMasterIdLst>
  <p:handoutMasterIdLst>
    <p:handoutMasterId r:id="rId255"/>
  </p:handoutMasterIdLst>
  <p:sldIdLst>
    <p:sldId id="454" r:id="rId2"/>
    <p:sldId id="277" r:id="rId3"/>
    <p:sldId id="276" r:id="rId4"/>
    <p:sldId id="274" r:id="rId5"/>
    <p:sldId id="450" r:id="rId6"/>
    <p:sldId id="456" r:id="rId7"/>
    <p:sldId id="493" r:id="rId8"/>
    <p:sldId id="265" r:id="rId9"/>
    <p:sldId id="533" r:id="rId10"/>
    <p:sldId id="259" r:id="rId11"/>
    <p:sldId id="510" r:id="rId12"/>
    <p:sldId id="534" r:id="rId13"/>
    <p:sldId id="511" r:id="rId14"/>
    <p:sldId id="512" r:id="rId15"/>
    <p:sldId id="528" r:id="rId16"/>
    <p:sldId id="529" r:id="rId17"/>
    <p:sldId id="531" r:id="rId18"/>
    <p:sldId id="532" r:id="rId19"/>
    <p:sldId id="547" r:id="rId20"/>
    <p:sldId id="457" r:id="rId21"/>
    <p:sldId id="279" r:id="rId22"/>
    <p:sldId id="449" r:id="rId23"/>
    <p:sldId id="280" r:id="rId24"/>
    <p:sldId id="281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581" r:id="rId33"/>
    <p:sldId id="292" r:id="rId34"/>
    <p:sldId id="293" r:id="rId35"/>
    <p:sldId id="294" r:id="rId36"/>
    <p:sldId id="295" r:id="rId37"/>
    <p:sldId id="455" r:id="rId38"/>
    <p:sldId id="296" r:id="rId39"/>
    <p:sldId id="506" r:id="rId40"/>
    <p:sldId id="574" r:id="rId41"/>
    <p:sldId id="548" r:id="rId42"/>
    <p:sldId id="564" r:id="rId43"/>
    <p:sldId id="297" r:id="rId44"/>
    <p:sldId id="525" r:id="rId45"/>
    <p:sldId id="469" r:id="rId46"/>
    <p:sldId id="527" r:id="rId47"/>
    <p:sldId id="298" r:id="rId48"/>
    <p:sldId id="299" r:id="rId49"/>
    <p:sldId id="300" r:id="rId50"/>
    <p:sldId id="524" r:id="rId51"/>
    <p:sldId id="543" r:id="rId52"/>
    <p:sldId id="487" r:id="rId53"/>
    <p:sldId id="546" r:id="rId54"/>
    <p:sldId id="573" r:id="rId55"/>
    <p:sldId id="488" r:id="rId56"/>
    <p:sldId id="489" r:id="rId57"/>
    <p:sldId id="584" r:id="rId58"/>
    <p:sldId id="490" r:id="rId59"/>
    <p:sldId id="507" r:id="rId60"/>
    <p:sldId id="508" r:id="rId61"/>
    <p:sldId id="494" r:id="rId62"/>
    <p:sldId id="492" r:id="rId63"/>
    <p:sldId id="501" r:id="rId64"/>
    <p:sldId id="498" r:id="rId65"/>
    <p:sldId id="542" r:id="rId66"/>
    <p:sldId id="303" r:id="rId67"/>
    <p:sldId id="304" r:id="rId68"/>
    <p:sldId id="474" r:id="rId69"/>
    <p:sldId id="305" r:id="rId70"/>
    <p:sldId id="307" r:id="rId71"/>
    <p:sldId id="308" r:id="rId72"/>
    <p:sldId id="309" r:id="rId73"/>
    <p:sldId id="310" r:id="rId74"/>
    <p:sldId id="311" r:id="rId75"/>
    <p:sldId id="443" r:id="rId76"/>
    <p:sldId id="312" r:id="rId77"/>
    <p:sldId id="513" r:id="rId78"/>
    <p:sldId id="554" r:id="rId79"/>
    <p:sldId id="313" r:id="rId80"/>
    <p:sldId id="314" r:id="rId81"/>
    <p:sldId id="516" r:id="rId82"/>
    <p:sldId id="315" r:id="rId83"/>
    <p:sldId id="476" r:id="rId84"/>
    <p:sldId id="582" r:id="rId85"/>
    <p:sldId id="583" r:id="rId86"/>
    <p:sldId id="577" r:id="rId87"/>
    <p:sldId id="318" r:id="rId88"/>
    <p:sldId id="514" r:id="rId89"/>
    <p:sldId id="319" r:id="rId90"/>
    <p:sldId id="316" r:id="rId91"/>
    <p:sldId id="317" r:id="rId92"/>
    <p:sldId id="444" r:id="rId93"/>
    <p:sldId id="320" r:id="rId94"/>
    <p:sldId id="321" r:id="rId95"/>
    <p:sldId id="499" r:id="rId96"/>
    <p:sldId id="585" r:id="rId97"/>
    <p:sldId id="586" r:id="rId98"/>
    <p:sldId id="496" r:id="rId99"/>
    <p:sldId id="322" r:id="rId100"/>
    <p:sldId id="323" r:id="rId101"/>
    <p:sldId id="324" r:id="rId102"/>
    <p:sldId id="325" r:id="rId103"/>
    <p:sldId id="326" r:id="rId104"/>
    <p:sldId id="327" r:id="rId105"/>
    <p:sldId id="495" r:id="rId106"/>
    <p:sldId id="328" r:id="rId107"/>
    <p:sldId id="329" r:id="rId108"/>
    <p:sldId id="475" r:id="rId109"/>
    <p:sldId id="517" r:id="rId110"/>
    <p:sldId id="330" r:id="rId111"/>
    <p:sldId id="331" r:id="rId112"/>
    <p:sldId id="332" r:id="rId113"/>
    <p:sldId id="458" r:id="rId114"/>
    <p:sldId id="333" r:id="rId115"/>
    <p:sldId id="334" r:id="rId116"/>
    <p:sldId id="335" r:id="rId117"/>
    <p:sldId id="336" r:id="rId118"/>
    <p:sldId id="337" r:id="rId119"/>
    <p:sldId id="338" r:id="rId120"/>
    <p:sldId id="340" r:id="rId121"/>
    <p:sldId id="341" r:id="rId122"/>
    <p:sldId id="342" r:id="rId123"/>
    <p:sldId id="343" r:id="rId124"/>
    <p:sldId id="345" r:id="rId125"/>
    <p:sldId id="344" r:id="rId126"/>
    <p:sldId id="483" r:id="rId127"/>
    <p:sldId id="347" r:id="rId128"/>
    <p:sldId id="348" r:id="rId129"/>
    <p:sldId id="578" r:id="rId130"/>
    <p:sldId id="349" r:id="rId131"/>
    <p:sldId id="350" r:id="rId132"/>
    <p:sldId id="351" r:id="rId133"/>
    <p:sldId id="521" r:id="rId134"/>
    <p:sldId id="352" r:id="rId135"/>
    <p:sldId id="353" r:id="rId136"/>
    <p:sldId id="470" r:id="rId137"/>
    <p:sldId id="477" r:id="rId138"/>
    <p:sldId id="354" r:id="rId139"/>
    <p:sldId id="358" r:id="rId140"/>
    <p:sldId id="356" r:id="rId141"/>
    <p:sldId id="359" r:id="rId142"/>
    <p:sldId id="361" r:id="rId143"/>
    <p:sldId id="362" r:id="rId144"/>
    <p:sldId id="364" r:id="rId145"/>
    <p:sldId id="365" r:id="rId146"/>
    <p:sldId id="367" r:id="rId147"/>
    <p:sldId id="368" r:id="rId148"/>
    <p:sldId id="369" r:id="rId149"/>
    <p:sldId id="370" r:id="rId150"/>
    <p:sldId id="441" r:id="rId151"/>
    <p:sldId id="371" r:id="rId152"/>
    <p:sldId id="372" r:id="rId153"/>
    <p:sldId id="373" r:id="rId154"/>
    <p:sldId id="374" r:id="rId155"/>
    <p:sldId id="376" r:id="rId156"/>
    <p:sldId id="460" r:id="rId157"/>
    <p:sldId id="377" r:id="rId158"/>
    <p:sldId id="464" r:id="rId159"/>
    <p:sldId id="380" r:id="rId160"/>
    <p:sldId id="381" r:id="rId161"/>
    <p:sldId id="382" r:id="rId162"/>
    <p:sldId id="566" r:id="rId163"/>
    <p:sldId id="383" r:id="rId164"/>
    <p:sldId id="526" r:id="rId165"/>
    <p:sldId id="384" r:id="rId166"/>
    <p:sldId id="379" r:id="rId167"/>
    <p:sldId id="461" r:id="rId168"/>
    <p:sldId id="387" r:id="rId169"/>
    <p:sldId id="388" r:id="rId170"/>
    <p:sldId id="389" r:id="rId171"/>
    <p:sldId id="459" r:id="rId172"/>
    <p:sldId id="465" r:id="rId173"/>
    <p:sldId id="392" r:id="rId174"/>
    <p:sldId id="394" r:id="rId175"/>
    <p:sldId id="395" r:id="rId176"/>
    <p:sldId id="396" r:id="rId177"/>
    <p:sldId id="397" r:id="rId178"/>
    <p:sldId id="398" r:id="rId179"/>
    <p:sldId id="478" r:id="rId180"/>
    <p:sldId id="399" r:id="rId181"/>
    <p:sldId id="400" r:id="rId182"/>
    <p:sldId id="401" r:id="rId183"/>
    <p:sldId id="402" r:id="rId184"/>
    <p:sldId id="466" r:id="rId185"/>
    <p:sldId id="403" r:id="rId186"/>
    <p:sldId id="404" r:id="rId187"/>
    <p:sldId id="405" r:id="rId188"/>
    <p:sldId id="408" r:id="rId189"/>
    <p:sldId id="406" r:id="rId190"/>
    <p:sldId id="472" r:id="rId191"/>
    <p:sldId id="407" r:id="rId192"/>
    <p:sldId id="550" r:id="rId193"/>
    <p:sldId id="551" r:id="rId194"/>
    <p:sldId id="549" r:id="rId195"/>
    <p:sldId id="409" r:id="rId196"/>
    <p:sldId id="410" r:id="rId197"/>
    <p:sldId id="411" r:id="rId198"/>
    <p:sldId id="413" r:id="rId199"/>
    <p:sldId id="414" r:id="rId200"/>
    <p:sldId id="415" r:id="rId201"/>
    <p:sldId id="416" r:id="rId202"/>
    <p:sldId id="417" r:id="rId203"/>
    <p:sldId id="418" r:id="rId204"/>
    <p:sldId id="419" r:id="rId205"/>
    <p:sldId id="420" r:id="rId206"/>
    <p:sldId id="421" r:id="rId207"/>
    <p:sldId id="422" r:id="rId208"/>
    <p:sldId id="423" r:id="rId209"/>
    <p:sldId id="504" r:id="rId210"/>
    <p:sldId id="424" r:id="rId211"/>
    <p:sldId id="425" r:id="rId212"/>
    <p:sldId id="426" r:id="rId213"/>
    <p:sldId id="553" r:id="rId214"/>
    <p:sldId id="427" r:id="rId215"/>
    <p:sldId id="452" r:id="rId216"/>
    <p:sldId id="451" r:id="rId217"/>
    <p:sldId id="439" r:id="rId218"/>
    <p:sldId id="552" r:id="rId219"/>
    <p:sldId id="557" r:id="rId220"/>
    <p:sldId id="558" r:id="rId221"/>
    <p:sldId id="580" r:id="rId222"/>
    <p:sldId id="559" r:id="rId223"/>
    <p:sldId id="560" r:id="rId224"/>
    <p:sldId id="568" r:id="rId225"/>
    <p:sldId id="570" r:id="rId226"/>
    <p:sldId id="563" r:id="rId227"/>
    <p:sldId id="571" r:id="rId228"/>
    <p:sldId id="572" r:id="rId229"/>
    <p:sldId id="556" r:id="rId230"/>
    <p:sldId id="555" r:id="rId231"/>
    <p:sldId id="428" r:id="rId232"/>
    <p:sldId id="429" r:id="rId233"/>
    <p:sldId id="430" r:id="rId234"/>
    <p:sldId id="431" r:id="rId235"/>
    <p:sldId id="432" r:id="rId236"/>
    <p:sldId id="433" r:id="rId237"/>
    <p:sldId id="434" r:id="rId238"/>
    <p:sldId id="435" r:id="rId239"/>
    <p:sldId id="436" r:id="rId240"/>
    <p:sldId id="437" r:id="rId241"/>
    <p:sldId id="485" r:id="rId242"/>
    <p:sldId id="484" r:id="rId243"/>
    <p:sldId id="541" r:id="rId244"/>
    <p:sldId id="438" r:id="rId245"/>
    <p:sldId id="523" r:id="rId246"/>
    <p:sldId id="565" r:id="rId247"/>
    <p:sldId id="505" r:id="rId248"/>
    <p:sldId id="579" r:id="rId249"/>
    <p:sldId id="479" r:id="rId250"/>
    <p:sldId id="587" r:id="rId251"/>
    <p:sldId id="588" r:id="rId252"/>
    <p:sldId id="589" r:id="rId253"/>
  </p:sldIdLst>
  <p:sldSz cx="9144000" cy="6858000" type="screen4x3"/>
  <p:notesSz cx="7099300" cy="10234613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274"/>
            <p14:sldId id="450"/>
            <p14:sldId id="456"/>
            <p14:sldId id="493"/>
            <p14:sldId id="265"/>
            <p14:sldId id="533"/>
            <p14:sldId id="259"/>
            <p14:sldId id="510"/>
            <p14:sldId id="534"/>
            <p14:sldId id="511"/>
            <p14:sldId id="512"/>
            <p14:sldId id="528"/>
            <p14:sldId id="529"/>
            <p14:sldId id="531"/>
            <p14:sldId id="532"/>
            <p14:sldId id="547"/>
            <p14:sldId id="457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6"/>
            <p14:sldId id="287"/>
            <p14:sldId id="288"/>
            <p14:sldId id="289"/>
            <p14:sldId id="290"/>
            <p14:sldId id="581"/>
            <p14:sldId id="292"/>
            <p14:sldId id="293"/>
            <p14:sldId id="294"/>
            <p14:sldId id="295"/>
            <p14:sldId id="455"/>
            <p14:sldId id="296"/>
            <p14:sldId id="506"/>
            <p14:sldId id="574"/>
            <p14:sldId id="548"/>
            <p14:sldId id="564"/>
            <p14:sldId id="297"/>
            <p14:sldId id="525"/>
            <p14:sldId id="469"/>
            <p14:sldId id="527"/>
            <p14:sldId id="298"/>
            <p14:sldId id="299"/>
            <p14:sldId id="300"/>
            <p14:sldId id="524"/>
            <p14:sldId id="543"/>
            <p14:sldId id="487"/>
            <p14:sldId id="546"/>
            <p14:sldId id="573"/>
            <p14:sldId id="488"/>
            <p14:sldId id="489"/>
            <p14:sldId id="584"/>
            <p14:sldId id="490"/>
            <p14:sldId id="507"/>
            <p14:sldId id="508"/>
            <p14:sldId id="494"/>
            <p14:sldId id="492"/>
            <p14:sldId id="501"/>
            <p14:sldId id="498"/>
            <p14:sldId id="542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307"/>
            <p14:sldId id="308"/>
            <p14:sldId id="309"/>
            <p14:sldId id="310"/>
            <p14:sldId id="311"/>
            <p14:sldId id="443"/>
            <p14:sldId id="312"/>
            <p14:sldId id="513"/>
            <p14:sldId id="554"/>
            <p14:sldId id="313"/>
            <p14:sldId id="314"/>
            <p14:sldId id="516"/>
            <p14:sldId id="315"/>
            <p14:sldId id="476"/>
            <p14:sldId id="582"/>
            <p14:sldId id="583"/>
            <p14:sldId id="577"/>
            <p14:sldId id="318"/>
            <p14:sldId id="514"/>
            <p14:sldId id="319"/>
            <p14:sldId id="316"/>
            <p14:sldId id="317"/>
            <p14:sldId id="444"/>
            <p14:sldId id="320"/>
            <p14:sldId id="321"/>
            <p14:sldId id="499"/>
            <p14:sldId id="585"/>
            <p14:sldId id="586"/>
            <p14:sldId id="496"/>
            <p14:sldId id="322"/>
            <p14:sldId id="323"/>
            <p14:sldId id="324"/>
            <p14:sldId id="325"/>
            <p14:sldId id="326"/>
            <p14:sldId id="327"/>
            <p14:sldId id="495"/>
            <p14:sldId id="328"/>
            <p14:sldId id="329"/>
            <p14:sldId id="475"/>
            <p14:sldId id="517"/>
            <p14:sldId id="330"/>
            <p14:sldId id="331"/>
            <p14:sldId id="332"/>
            <p14:sldId id="458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5"/>
            <p14:sldId id="344"/>
            <p14:sldId id="483"/>
            <p14:sldId id="347"/>
            <p14:sldId id="348"/>
            <p14:sldId id="578"/>
            <p14:sldId id="349"/>
            <p14:sldId id="350"/>
            <p14:sldId id="351"/>
            <p14:sldId id="521"/>
            <p14:sldId id="352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56"/>
            <p14:sldId id="359"/>
            <p14:sldId id="361"/>
            <p14:sldId id="362"/>
            <p14:sldId id="364"/>
            <p14:sldId id="365"/>
            <p14:sldId id="367"/>
            <p14:sldId id="368"/>
            <p14:sldId id="369"/>
            <p14:sldId id="370"/>
            <p14:sldId id="441"/>
            <p14:sldId id="371"/>
            <p14:sldId id="372"/>
            <p14:sldId id="373"/>
            <p14:sldId id="374"/>
            <p14:sldId id="376"/>
            <p14:sldId id="460"/>
            <p14:sldId id="377"/>
            <p14:sldId id="464"/>
            <p14:sldId id="380"/>
            <p14:sldId id="381"/>
            <p14:sldId id="382"/>
            <p14:sldId id="566"/>
            <p14:sldId id="383"/>
            <p14:sldId id="526"/>
            <p14:sldId id="384"/>
            <p14:sldId id="379"/>
            <p14:sldId id="461"/>
          </p14:sldIdLst>
        </p14:section>
        <p14:section name="Fortgeschrittene Themen" id="{ED0E4761-A9A0-49B5-9469-79A68F31E2AD}">
          <p14:sldIdLst>
            <p14:sldId id="387"/>
            <p14:sldId id="388"/>
          </p14:sldIdLst>
        </p14:section>
        <p14:section name="Templates" id="{288987E8-9670-4051-B03E-E15EBC1FA5E5}">
          <p14:sldIdLst>
            <p14:sldId id="389"/>
            <p14:sldId id="459"/>
            <p14:sldId id="465"/>
            <p14:sldId id="392"/>
            <p14:sldId id="394"/>
            <p14:sldId id="395"/>
            <p14:sldId id="396"/>
            <p14:sldId id="397"/>
            <p14:sldId id="398"/>
            <p14:sldId id="478"/>
            <p14:sldId id="399"/>
            <p14:sldId id="400"/>
            <p14:sldId id="401"/>
          </p14:sldIdLst>
        </p14:section>
        <p14:section name="Funktionszeiger, Funktoren, Methodenzeiger" id="{07ED5A07-F521-4C9E-A161-9BE857C4D679}">
          <p14:sldIdLst>
            <p14:sldId id="402"/>
            <p14:sldId id="466"/>
            <p14:sldId id="403"/>
            <p14:sldId id="404"/>
            <p14:sldId id="405"/>
            <p14:sldId id="408"/>
            <p14:sldId id="406"/>
            <p14:sldId id="472"/>
            <p14:sldId id="407"/>
            <p14:sldId id="550"/>
            <p14:sldId id="551"/>
            <p14:sldId id="549"/>
            <p14:sldId id="409"/>
            <p14:sldId id="410"/>
          </p14:sldIdLst>
        </p14:section>
        <p14:section name="Standardbibliothek" id="{F9B6D9F6-06AC-4E38-81C0-5318FC9D885B}">
          <p14:sldIdLst>
            <p14:sldId id="411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Make und Makefiles" id="{AE10A40E-C3C1-4193-B7D9-9F4ADB312652}">
          <p14:sldIdLst>
            <p14:sldId id="422"/>
            <p14:sldId id="423"/>
            <p14:sldId id="504"/>
            <p14:sldId id="424"/>
            <p14:sldId id="425"/>
            <p14:sldId id="426"/>
            <p14:sldId id="553"/>
            <p14:sldId id="427"/>
          </p14:sldIdLst>
        </p14:section>
        <p14:section name="Abschluss des C++-Teils" id="{5AD0B25A-4909-476D-B1AD-64126FB661B1}">
          <p14:sldIdLst>
            <p14:sldId id="452"/>
            <p14:sldId id="451"/>
            <p14:sldId id="439"/>
          </p14:sldIdLst>
        </p14:section>
        <p14:section name="C für Microcontroller" id="{6C911EB9-CCF8-4907-A7CE-FECD648BFE9E}">
          <p14:sldIdLst>
            <p14:sldId id="552"/>
            <p14:sldId id="557"/>
            <p14:sldId id="558"/>
            <p14:sldId id="580"/>
            <p14:sldId id="559"/>
            <p14:sldId id="560"/>
            <p14:sldId id="568"/>
            <p14:sldId id="570"/>
            <p14:sldId id="563"/>
            <p14:sldId id="571"/>
            <p14:sldId id="572"/>
            <p14:sldId id="556"/>
            <p14:sldId id="555"/>
          </p14:sldIdLst>
        </p14:section>
        <p14:section name="C für Microcontroller (Alte Plattform)" id="{14B1A3AE-8B66-45F1-AB22-8E0CC0F6694D}">
          <p14:sldIdLst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85"/>
            <p14:sldId id="484"/>
            <p14:sldId id="541"/>
            <p14:sldId id="438"/>
          </p14:sldIdLst>
        </p14:section>
        <p14:section name="Technische Anmerkungen" id="{C4492B24-082D-4A66-A62B-403A374C54FF}">
          <p14:sldIdLst>
            <p14:sldId id="523"/>
            <p14:sldId id="565"/>
            <p14:sldId id="505"/>
            <p14:sldId id="579"/>
          </p14:sldIdLst>
        </p14:section>
        <p14:section name="Folienbrutkasten" id="{98F34342-6739-4D7C-A9E3-BF23061B1687}">
          <p14:sldIdLst>
            <p14:sldId id="479"/>
            <p14:sldId id="587"/>
            <p14:sldId id="588"/>
            <p14:sldId id="58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40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  <p:cmAuthor id="2" name="Nicolas" initials="N" lastIdx="5" clrIdx="1">
    <p:extLst>
      <p:ext uri="{19B8F6BF-5375-455C-9EA6-DF929625EA0E}">
        <p15:presenceInfo xmlns:p15="http://schemas.microsoft.com/office/powerpoint/2012/main" userId="Nicolas" providerId="None"/>
      </p:ext>
    </p:extLst>
  </p:cmAuthor>
  <p:cmAuthor id="3" name="Nicolas Himmelmann" initials="NH" lastIdx="1" clrIdx="2">
    <p:extLst>
      <p:ext uri="{19B8F6BF-5375-455C-9EA6-DF929625EA0E}">
        <p15:presenceInfo xmlns:p15="http://schemas.microsoft.com/office/powerpoint/2012/main" userId="Nicolas Himmel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66"/>
    <a:srgbClr val="005AA9"/>
    <a:srgbClr val="7F7F7F"/>
    <a:srgbClr val="8CED79"/>
    <a:srgbClr val="414146"/>
    <a:srgbClr val="F7A25B"/>
    <a:srgbClr val="F7A25A"/>
    <a:srgbClr val="7BB5EC"/>
    <a:srgbClr val="F7FC28"/>
    <a:srgbClr val="FC7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3" autoAdjust="0"/>
    <p:restoredTop sz="82003" autoAdjust="0"/>
  </p:normalViewPr>
  <p:slideViewPr>
    <p:cSldViewPr>
      <p:cViewPr varScale="1">
        <p:scale>
          <a:sx n="92" d="100"/>
          <a:sy n="92" d="100"/>
        </p:scale>
        <p:origin x="1956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theme" Target="theme/theme1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tableStyles" Target="tableStyles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notesMaster" Target="notesMasters/notes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handoutMaster" Target="handoutMasters/handoutMaster1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commentAuthors" Target="commentAuthor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t" anchorCtr="0" compatLnSpc="1">
            <a:prstTxWarp prst="textNoShape">
              <a:avLst/>
            </a:prstTxWarp>
          </a:bodyPr>
          <a:lstStyle>
            <a:lvl1pPr algn="l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t" anchorCtr="0" compatLnSpc="1">
            <a:prstTxWarp prst="textNoShape">
              <a:avLst/>
            </a:prstTxWarp>
          </a:bodyPr>
          <a:lstStyle>
            <a:lvl1pPr algn="r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b" anchorCtr="0" compatLnSpc="1">
            <a:prstTxWarp prst="textNoShape">
              <a:avLst/>
            </a:prstTxWarp>
          </a:bodyPr>
          <a:lstStyle>
            <a:lvl1pPr algn="l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b" anchorCtr="0" compatLnSpc="1">
            <a:prstTxWarp prst="textNoShape">
              <a:avLst/>
            </a:prstTxWarp>
          </a:bodyPr>
          <a:lstStyle>
            <a:lvl1pPr algn="r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75" y="403225"/>
            <a:ext cx="968375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95263" y="9720263"/>
            <a:ext cx="1674812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l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  <a:tab pos="149225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0950" y="1035050"/>
            <a:ext cx="4578350" cy="34337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96850" y="4795838"/>
            <a:ext cx="6702425" cy="4791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871663" y="9720263"/>
            <a:ext cx="4248150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l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6121400" y="9720263"/>
            <a:ext cx="97472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r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96850" y="433388"/>
            <a:ext cx="55943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6937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88"/>
              </a:lnSpc>
              <a:buFont typeface="Stafford" pitchFamily="2" charset="0"/>
              <a:buNone/>
              <a:defRPr/>
            </a:pPr>
            <a:endParaRPr lang="de-DE" altLang="de-DE" sz="1100" b="1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96850" y="201613"/>
            <a:ext cx="6707188" cy="160337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96850" y="403225"/>
            <a:ext cx="6707188" cy="1588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96850" y="876300"/>
            <a:ext cx="6707188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96850" y="9720263"/>
            <a:ext cx="6707188" cy="1587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95263" y="4591050"/>
            <a:ext cx="6707187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10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sieht man an dem Hilfskonstrukt "Utility Klassen" in Java.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Viel </a:t>
            </a:r>
            <a:r>
              <a:rPr lang="de-DE" altLang="de-DE" err="1" smtClean="0">
                <a:latin typeface="Times New Roman" pitchFamily="16" charset="0"/>
              </a:rPr>
              <a:t>Boilerplate</a:t>
            </a:r>
            <a:r>
              <a:rPr lang="de-DE" altLang="de-DE" smtClean="0">
                <a:latin typeface="Times New Roman" pitchFamily="16" charset="0"/>
              </a:rPr>
              <a:t>-Code,</a:t>
            </a:r>
            <a:r>
              <a:rPr lang="de-DE" altLang="de-DE" baseline="0" smtClean="0">
                <a:latin typeface="Times New Roman" pitchFamily="16" charset="0"/>
              </a:rPr>
              <a:t> wenn man präzise implementiert (siehe Joshua Bloch)</a:t>
            </a:r>
          </a:p>
          <a:p>
            <a:pPr marL="914400" lvl="1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privater Konstruktor mit "</a:t>
            </a:r>
            <a:r>
              <a:rPr lang="de-DE" altLang="de-DE" baseline="0" err="1" smtClean="0">
                <a:latin typeface="Times New Roman" pitchFamily="16" charset="0"/>
              </a:rPr>
              <a:t>throw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new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UnsupportedOperationException</a:t>
            </a:r>
            <a:r>
              <a:rPr lang="de-DE" altLang="de-DE" baseline="0" smtClean="0">
                <a:latin typeface="Times New Roman" pitchFamily="16" charset="0"/>
              </a:rPr>
              <a:t>()", finale Klasse,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smtClean="0">
                <a:latin typeface="Times New Roman" pitchFamily="16" charset="0"/>
              </a:rPr>
              <a:t>#2. Ist es sinnvoll die Paketstruktur an die Verzeichnisstruktur zu binden?</a:t>
            </a:r>
          </a:p>
          <a:p>
            <a:r>
              <a:rPr lang="de-DE" altLang="de-DE" smtClean="0">
                <a:latin typeface="Times New Roman" pitchFamily="16" charset="0"/>
              </a:rPr>
              <a:t>	Pro: Bessere Ordnung, leichte Orientierung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Contra: Lange Paketnamen/-präfixe bewirken umständliche Navigation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#3. Darf man in Java mehrere Klassen in einer Datei implementieren?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Ja, allerdings darf nur eine der äußeren Klassen </a:t>
            </a:r>
            <a:r>
              <a:rPr lang="de-DE" altLang="de-DE" err="1" smtClean="0">
                <a:latin typeface="Times New Roman" pitchFamily="16" charset="0"/>
              </a:rPr>
              <a:t>public</a:t>
            </a:r>
            <a:r>
              <a:rPr lang="de-DE" altLang="de-DE" smtClean="0">
                <a:latin typeface="Times New Roman" pitchFamily="16" charset="0"/>
              </a:rPr>
              <a:t> sein.</a:t>
            </a:r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3EDF0B5-9BB6-4CB2-BA52-08B7825D5B88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06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BB2C5E9-B6DB-4150-A341-FD4DFCE5FA1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30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31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 Trennung in Header-</a:t>
            </a:r>
            <a:r>
              <a:rPr lang="de-DE" altLang="de-DE" baseline="0" smtClean="0">
                <a:latin typeface="Times New Roman" pitchFamily="16" charset="0"/>
              </a:rPr>
              <a:t> und Implementierungsdatei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Pro</a:t>
            </a:r>
            <a:r>
              <a:rPr lang="de-DE" altLang="de-DE" smtClean="0">
                <a:latin typeface="Times New Roman" pitchFamily="16" charset="0"/>
              </a:rPr>
              <a:t>: Trennung von Interface und Implementierung. Bessere Übersichtlichkeit?</a:t>
            </a: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Contra</a:t>
            </a:r>
            <a:r>
              <a:rPr lang="de-DE" altLang="de-DE" smtClean="0">
                <a:latin typeface="Times New Roman" pitchFamily="16" charset="0"/>
              </a:rPr>
              <a:t>: (Manchmal ist eine Implementierung im Header aus technischen Gründen notwendig. Bei Veränderungen an der .h-Datei müssen alle abhängigen Dateien neu kompiliert werden (wg. #</a:t>
            </a:r>
            <a:r>
              <a:rPr lang="de-DE" altLang="de-DE" err="1" smtClean="0">
                <a:latin typeface="Times New Roman" pitchFamily="16" charset="0"/>
              </a:rPr>
              <a:t>include</a:t>
            </a:r>
            <a:r>
              <a:rPr lang="de-DE" altLang="de-DE" smtClean="0">
                <a:latin typeface="Times New Roman" pitchFamily="16" charset="0"/>
              </a:rPr>
              <a:t>)) </a:t>
            </a:r>
            <a:r>
              <a:rPr lang="de-DE" altLang="de-DE" smtClean="0">
                <a:latin typeface="Times New Roman" pitchFamily="16" charset="0"/>
                <a:sym typeface="Wingdings" panose="05000000000000000000" pitchFamily="2" charset="2"/>
              </a:rPr>
              <a:t> Das ist kein Gegenargument, da bei "gemischter"</a:t>
            </a:r>
            <a:r>
              <a:rPr lang="de-DE" altLang="de-DE" baseline="0" smtClean="0">
                <a:latin typeface="Times New Roman" pitchFamily="16" charset="0"/>
                <a:sym typeface="Wingdings" panose="05000000000000000000" pitchFamily="2" charset="2"/>
              </a:rPr>
              <a:t> Implementierung sogar noch häufiger neu kompiliert werden müsste!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3072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072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072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D2756FA0-E0E1-4328-AEE8-01CAFD59F30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32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68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Anders als bspw. in Ruby,</a:t>
            </a:r>
            <a:r>
              <a:rPr lang="en-US" baseline="0" smtClean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13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40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#2 - Wie ist es möglich, dass man erfolgreich kompilieren aber nicht linken kann?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* Header eine Bibliothek sind vorhanden, aber die eigentlich Bibliothek fehlt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Funktion im Header deklariert, aber es gibt keine </a:t>
            </a:r>
            <a:r>
              <a:rPr lang="de-DE" altLang="de-DE" baseline="0" err="1" smtClean="0">
                <a:latin typeface="Times New Roman" pitchFamily="16" charset="0"/>
              </a:rPr>
              <a:t>cpp</a:t>
            </a:r>
            <a:r>
              <a:rPr lang="de-DE" altLang="de-DE" baseline="0" smtClean="0">
                <a:latin typeface="Times New Roman" pitchFamily="16" charset="0"/>
              </a:rPr>
              <a:t>-/o-Datei, die eine Implementierung liefert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Es gibt mehr als eine Implementierung derselben Funktion (</a:t>
            </a:r>
            <a:r>
              <a:rPr lang="de-DE" altLang="de-DE" baseline="0" err="1" smtClean="0">
                <a:latin typeface="Times New Roman" pitchFamily="16" charset="0"/>
              </a:rPr>
              <a:t>One</a:t>
            </a:r>
            <a:r>
              <a:rPr lang="de-DE" altLang="de-DE" baseline="0" smtClean="0">
                <a:latin typeface="Times New Roman" pitchFamily="16" charset="0"/>
              </a:rPr>
              <a:t> Definition </a:t>
            </a:r>
            <a:r>
              <a:rPr lang="de-DE" altLang="de-DE" baseline="0" err="1" smtClean="0">
                <a:latin typeface="Times New Roman" pitchFamily="16" charset="0"/>
              </a:rPr>
              <a:t>Rule</a:t>
            </a:r>
            <a:r>
              <a:rPr lang="de-DE" altLang="de-DE" baseline="0" smtClean="0">
                <a:latin typeface="Times New Roman" pitchFamily="16" charset="0"/>
              </a:rPr>
              <a:t> verletzt, https://en.wikipedia.org/wiki/One_Definition_Rule)</a:t>
            </a:r>
            <a:br>
              <a:rPr lang="de-DE" altLang="de-DE" baseline="0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#3 - Ist der Präprozessor wirklich "böse"?  Wieso?  Ist dies bei allen Sprachen der Fall?</a:t>
            </a:r>
          </a:p>
          <a:p>
            <a:r>
              <a:rPr lang="de-DE" altLang="de-DE" smtClean="0">
                <a:latin typeface="Times New Roman" pitchFamily="16" charset="0"/>
              </a:rPr>
              <a:t>	Präprozessor = Codegenerator.</a:t>
            </a:r>
          </a:p>
          <a:p>
            <a:r>
              <a:rPr lang="de-DE" altLang="de-DE" smtClean="0">
                <a:latin typeface="Times New Roman" pitchFamily="16" charset="0"/>
              </a:rPr>
              <a:t>	Gängiges Problem: Automatische Prozesse können sehr komplex werden und sind schwer zu debuggen (interagierende Regeln…)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Andere Sprachen: </a:t>
            </a:r>
          </a:p>
          <a:p>
            <a:r>
              <a:rPr lang="de-DE" altLang="de-DE" smtClean="0">
                <a:latin typeface="Times New Roman" pitchFamily="16" charset="0"/>
              </a:rPr>
              <a:t>	- LaTeX: OK (eigene Makros</a:t>
            </a:r>
            <a:r>
              <a:rPr lang="de-DE" altLang="de-DE" baseline="0" smtClean="0">
                <a:latin typeface="Times New Roman" pitchFamily="16" charset="0"/>
              </a:rPr>
              <a:t> in </a:t>
            </a:r>
            <a:r>
              <a:rPr lang="de-DE" altLang="de-DE" baseline="0" err="1" smtClean="0">
                <a:latin typeface="Times New Roman" pitchFamily="16" charset="0"/>
              </a:rPr>
              <a:t>TeX</a:t>
            </a:r>
            <a:r>
              <a:rPr lang="de-DE" altLang="de-DE" baseline="0" smtClean="0">
                <a:latin typeface="Times New Roman" pitchFamily="16" charset="0"/>
              </a:rPr>
              <a:t>/LaTeX: oft schwer zu debuggen)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PHP </a:t>
            </a:r>
            <a:r>
              <a:rPr lang="de-DE" altLang="de-DE" b="1" baseline="0" smtClean="0">
                <a:latin typeface="Times New Roman" pitchFamily="16" charset="0"/>
              </a:rPr>
              <a:t>ist</a:t>
            </a:r>
            <a:r>
              <a:rPr lang="de-DE" altLang="de-DE" b="0" baseline="0" smtClean="0">
                <a:latin typeface="Times New Roman" pitchFamily="16" charset="0"/>
              </a:rPr>
              <a:t> ein Präprozessor.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 	- C+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	- </a:t>
            </a:r>
            <a:r>
              <a:rPr lang="de-DE" altLang="de-DE" b="0" baseline="0" err="1" smtClean="0">
                <a:latin typeface="Times New Roman" pitchFamily="16" charset="0"/>
              </a:rPr>
              <a:t>VB.Net</a:t>
            </a:r>
            <a:endParaRPr lang="de-DE" altLang="de-DE" b="0" baseline="0" smtClean="0">
              <a:latin typeface="Times New Roman" pitchFamily="16" charset="0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  <a:p>
            <a:r>
              <a:rPr lang="de-DE" altLang="de-DE" b="0" baseline="0" smtClean="0">
                <a:latin typeface="Times New Roman" pitchFamily="16" charset="0"/>
              </a:rPr>
              <a:t>#4 – Änderungen im Header</a:t>
            </a:r>
          </a:p>
          <a:p>
            <a:pPr marL="171450" indent="-171450">
              <a:buFontTx/>
              <a:buChar char="-"/>
            </a:pPr>
            <a:r>
              <a:rPr lang="en-US" b="1" baseline="0" err="1" smtClean="0">
                <a:sym typeface="Wingdings" panose="05000000000000000000" pitchFamily="2" charset="2"/>
              </a:rPr>
              <a:t>Implementierungen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im</a:t>
            </a:r>
            <a:r>
              <a:rPr lang="en-US" b="1" baseline="0" smtClean="0">
                <a:sym typeface="Wingdings" panose="05000000000000000000" pitchFamily="2" charset="2"/>
              </a:rPr>
              <a:t> Header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OK, </a:t>
            </a:r>
            <a:r>
              <a:rPr lang="en-US" baseline="0" err="1" smtClean="0">
                <a:sym typeface="Wingdings" panose="05000000000000000000" pitchFamily="2" charset="2"/>
              </a:rPr>
              <a:t>wenn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sie</a:t>
            </a:r>
            <a:r>
              <a:rPr lang="en-US" baseline="0" smtClean="0">
                <a:sym typeface="Wingdings" panose="05000000000000000000" pitchFamily="2" charset="2"/>
              </a:rPr>
              <a:t> "</a:t>
            </a:r>
            <a:r>
              <a:rPr lang="en-US" baseline="0" err="1" smtClean="0">
                <a:sym typeface="Wingdings" panose="05000000000000000000" pitchFamily="2" charset="2"/>
              </a:rPr>
              <a:t>klein</a:t>
            </a:r>
            <a:r>
              <a:rPr lang="en-US" baseline="0" smtClean="0">
                <a:sym typeface="Wingdings" panose="05000000000000000000" pitchFamily="2" charset="2"/>
              </a:rPr>
              <a:t>"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und </a:t>
            </a:r>
            <a:r>
              <a:rPr lang="en-US" baseline="0" err="1" smtClean="0">
                <a:sym typeface="Wingdings" panose="05000000000000000000" pitchFamily="2" charset="2"/>
              </a:rPr>
              <a:t>sich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nicht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häufig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ändern</a:t>
            </a:r>
            <a:endParaRPr lang="en-US" baseline="0" smtClean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Problem </a:t>
            </a:r>
            <a:r>
              <a:rPr lang="en-US" b="1" baseline="0" err="1" smtClean="0">
                <a:sym typeface="Wingdings" panose="05000000000000000000" pitchFamily="2" charset="2"/>
              </a:rPr>
              <a:t>bei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Änderungen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</a:t>
            </a:r>
            <a:r>
              <a:rPr lang="en-US" baseline="0" smtClean="0">
                <a:sym typeface="Wingdings" panose="05000000000000000000" pitchFamily="2" charset="2"/>
              </a:rPr>
              <a:t> Header: </a:t>
            </a:r>
            <a:r>
              <a:rPr lang="en-US" baseline="0" err="1" smtClean="0">
                <a:sym typeface="Wingdings" panose="05000000000000000000" pitchFamily="2" charset="2"/>
              </a:rPr>
              <a:t>Alle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abhängigen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Impl-Dateien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müssen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neu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kompiliert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werden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0" lvl="0" indent="0">
              <a:buFontTx/>
              <a:buNone/>
            </a:pPr>
            <a:endParaRPr lang="en-US" baseline="0" smtClean="0">
              <a:sym typeface="Wingdings" panose="05000000000000000000" pitchFamily="2" charset="2"/>
            </a:endParaRPr>
          </a:p>
          <a:p>
            <a:pPr marL="0" lvl="0" indent="0">
              <a:buFontTx/>
              <a:buNone/>
            </a:pPr>
            <a:r>
              <a:rPr lang="en-US" baseline="0" smtClean="0">
                <a:sym typeface="Wingdings" panose="05000000000000000000" pitchFamily="2" charset="2"/>
              </a:rPr>
              <a:t>#5 – </a:t>
            </a:r>
            <a:r>
              <a:rPr lang="en-US" baseline="0" err="1" smtClean="0">
                <a:sym typeface="Wingdings" panose="05000000000000000000" pitchFamily="2" charset="2"/>
              </a:rPr>
              <a:t>Doku</a:t>
            </a:r>
            <a:r>
              <a:rPr lang="en-US" baseline="0" smtClean="0">
                <a:sym typeface="Wingdings" panose="05000000000000000000" pitchFamily="2" charset="2"/>
              </a:rPr>
              <a:t> wo?</a:t>
            </a:r>
          </a:p>
          <a:p>
            <a:pPr marL="171450" lvl="0" indent="-171450">
              <a:buFontTx/>
              <a:buChar char="-"/>
            </a:pPr>
            <a:r>
              <a:rPr lang="en-US" baseline="0" smtClean="0">
                <a:sym typeface="Wingdings" panose="05000000000000000000" pitchFamily="2" charset="2"/>
              </a:rPr>
              <a:t>Das </a:t>
            </a:r>
            <a:r>
              <a:rPr lang="en-US" baseline="0" err="1" smtClean="0">
                <a:sym typeface="Wingdings" panose="05000000000000000000" pitchFamily="2" charset="2"/>
              </a:rPr>
              <a:t>ist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keine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nebensächlich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Frage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Header</a:t>
            </a:r>
            <a:r>
              <a:rPr lang="en-US" b="0" baseline="0" smtClean="0">
                <a:sym typeface="Wingdings" panose="05000000000000000000" pitchFamily="2" charset="2"/>
              </a:rPr>
              <a:t>: Das </a:t>
            </a:r>
            <a:r>
              <a:rPr lang="en-US" b="0" baseline="0" err="1" smtClean="0">
                <a:sym typeface="Wingdings" panose="05000000000000000000" pitchFamily="2" charset="2"/>
              </a:rPr>
              <a:t>ist</a:t>
            </a:r>
            <a:r>
              <a:rPr lang="en-US" b="0" baseline="0" smtClean="0">
                <a:sym typeface="Wingdings" panose="05000000000000000000" pitchFamily="2" charset="2"/>
              </a:rPr>
              <a:t> das, was man </a:t>
            </a:r>
            <a:r>
              <a:rPr lang="en-US" b="0" baseline="0" err="1" smtClean="0">
                <a:sym typeface="Wingdings" panose="05000000000000000000" pitchFamily="2" charset="2"/>
              </a:rPr>
              <a:t>seinen</a:t>
            </a:r>
            <a:r>
              <a:rPr lang="en-US" b="0" baseline="0" smtClean="0">
                <a:sym typeface="Wingdings" panose="05000000000000000000" pitchFamily="2" charset="2"/>
              </a:rPr>
              <a:t> "</a:t>
            </a:r>
            <a:r>
              <a:rPr lang="en-US" b="0" baseline="0" err="1" smtClean="0">
                <a:sym typeface="Wingdings" panose="05000000000000000000" pitchFamily="2" charset="2"/>
              </a:rPr>
              <a:t>Kunden</a:t>
            </a:r>
            <a:r>
              <a:rPr lang="en-US" b="0" baseline="0" smtClean="0">
                <a:sym typeface="Wingdings" panose="05000000000000000000" pitchFamily="2" charset="2"/>
              </a:rPr>
              <a:t>" an die Hand </a:t>
            </a:r>
            <a:r>
              <a:rPr lang="en-US" b="0" baseline="0" err="1" smtClean="0">
                <a:sym typeface="Wingdings" panose="05000000000000000000" pitchFamily="2" charset="2"/>
              </a:rPr>
              <a:t>gibt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daher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sollte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dort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auch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stehen</a:t>
            </a:r>
            <a:endParaRPr lang="en-US" b="0" baseline="0" smtClean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</a:t>
            </a:r>
            <a:r>
              <a:rPr lang="en-US" b="1" baseline="0" err="1" smtClean="0">
                <a:sym typeface="Wingdings" panose="05000000000000000000" pitchFamily="2" charset="2"/>
              </a:rPr>
              <a:t>cpp</a:t>
            </a:r>
            <a:r>
              <a:rPr lang="en-US" b="0" baseline="0" smtClean="0">
                <a:sym typeface="Wingdings" panose="05000000000000000000" pitchFamily="2" charset="2"/>
              </a:rPr>
              <a:t>: </a:t>
            </a:r>
            <a:r>
              <a:rPr lang="en-US" b="0" baseline="0" err="1" smtClean="0">
                <a:sym typeface="Wingdings" panose="05000000000000000000" pitchFamily="2" charset="2"/>
              </a:rPr>
              <a:t>Wenn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Dokumentation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im</a:t>
            </a:r>
            <a:r>
              <a:rPr lang="en-US" b="0" baseline="0" smtClean="0">
                <a:sym typeface="Wingdings" panose="05000000000000000000" pitchFamily="2" charset="2"/>
              </a:rPr>
              <a:t> Header </a:t>
            </a:r>
            <a:r>
              <a:rPr lang="en-US" b="0" baseline="0" err="1" smtClean="0">
                <a:sym typeface="Wingdings" panose="05000000000000000000" pitchFamily="2" charset="2"/>
              </a:rPr>
              <a:t>verändert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wird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müssen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alle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abhängigen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cpp-Dateien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neu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kompiliert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werden</a:t>
            </a:r>
            <a:r>
              <a:rPr lang="en-US" b="0" baseline="0" smtClean="0">
                <a:sym typeface="Wingdings" panose="05000000000000000000" pitchFamily="2" charset="2"/>
              </a:rPr>
              <a:t>.</a:t>
            </a:r>
            <a:endParaRPr lang="en-US" b="1" baseline="0" smtClean="0">
              <a:sym typeface="Wingdings" panose="05000000000000000000" pitchFamily="2" charset="2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</p:txBody>
      </p:sp>
      <p:sp>
        <p:nvSpPr>
          <p:cNvPr id="3174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174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175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EA7D0547-DD5F-4A16-BEA9-EDF4044CD78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517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Compact overviews: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https://stackoverflow.com/questions/318398/why-does-c-compilation-take-so-long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https://stackoverflow.com/questions/2095277/difference-bettwen-c-and-java-compilation-process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564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 smtClean="0"/>
              <a:t>Odeint</a:t>
            </a:r>
            <a:r>
              <a:rPr lang="en-US" b="0" smtClean="0"/>
              <a:t>: library for solving initial-value</a:t>
            </a:r>
            <a:r>
              <a:rPr lang="en-US" b="0" baseline="0" smtClean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66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 hält Daten beliebig lange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</a:t>
            </a:r>
            <a:r>
              <a:rPr lang="de-DE" altLang="de-DE" baseline="0" smtClean="0">
                <a:latin typeface="Times New Roman" pitchFamily="16" charset="0"/>
              </a:rPr>
              <a:t> ist beliebig groß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051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Default-Initialisierung ist bei </a:t>
            </a:r>
            <a:r>
              <a:rPr lang="de-DE" altLang="de-DE" err="1" smtClean="0">
                <a:latin typeface="Times New Roman" pitchFamily="16" charset="0"/>
              </a:rPr>
              <a:t>gcc</a:t>
            </a:r>
            <a:r>
              <a:rPr lang="de-DE" altLang="de-DE" smtClean="0">
                <a:latin typeface="Times New Roman" pitchFamily="16" charset="0"/>
              </a:rPr>
              <a:t> netterweise 0 und gibt die Warnung "uninitialized"</a:t>
            </a: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73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2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Vereinfacht die Übergabe an Funktionen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Speicherplatzreduktion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In Java: Übergabe per Reference</a:t>
            </a:r>
          </a:p>
        </p:txBody>
      </p:sp>
      <p:sp>
        <p:nvSpPr>
          <p:cNvPr id="522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22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22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F8A5734-C84D-4F57-B3B3-603B6A69C1B6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79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72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Wann benötigt eine Referenz</a:t>
            </a:r>
            <a:r>
              <a:rPr lang="en-US" baseline="0" smtClean="0"/>
              <a:t> Speicher?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Als Funktionsparameter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Als Klassenmember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smtClean="0"/>
              <a:t>(Siehe: https://stackoverflow.com/a/38310081 )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50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lang="en-US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66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Vermeidet</a:t>
            </a:r>
            <a:r>
              <a:rPr lang="de-DE" altLang="de-DE" baseline="0" smtClean="0">
                <a:latin typeface="Times New Roman" pitchFamily="16" charset="0"/>
              </a:rPr>
              <a:t> Programmierfehler (Überschreiben von Funktionsparametern…)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Macht</a:t>
            </a:r>
            <a:r>
              <a:rPr lang="de-DE" altLang="de-DE" baseline="0" smtClean="0">
                <a:latin typeface="Times New Roman" pitchFamily="16" charset="0"/>
              </a:rPr>
              <a:t> Absicht des Programmierers klar -&gt; Dokumentation</a:t>
            </a:r>
          </a:p>
          <a:p>
            <a:pPr marL="171450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Kann ich einer bestimmten Funktion gefahrlos mein Objekt übergeben und weiß, dass es nicht verändert wird?</a:t>
            </a:r>
          </a:p>
          <a:p>
            <a:pPr marL="171450" indent="-171450">
              <a:buFontTx/>
              <a:buChar char="-"/>
            </a:pPr>
            <a:endParaRPr lang="de-DE" altLang="de-DE" baseline="0" smtClean="0">
              <a:latin typeface="Times New Roman" pitchFamily="16" charset="0"/>
            </a:endParaRPr>
          </a:p>
          <a:p>
            <a:pPr marL="171450" indent="-171450">
              <a:buFontTx/>
              <a:buChar char="-"/>
            </a:pPr>
            <a:r>
              <a:rPr lang="de-DE" altLang="de-DE" b="1" baseline="0" smtClean="0">
                <a:latin typeface="Times New Roman" pitchFamily="16" charset="0"/>
              </a:rPr>
              <a:t>Java</a:t>
            </a:r>
            <a:br>
              <a:rPr lang="de-DE" altLang="de-DE" b="1" baseline="0" smtClean="0">
                <a:latin typeface="Times New Roman" pitchFamily="16" charset="0"/>
              </a:rPr>
            </a:br>
            <a:r>
              <a:rPr lang="de-DE" altLang="de-DE" b="1" baseline="0" smtClean="0">
                <a:latin typeface="Times New Roman" pitchFamily="16" charset="0"/>
              </a:rPr>
              <a:t>    </a:t>
            </a:r>
            <a:r>
              <a:rPr lang="de-DE" altLang="de-DE" b="0" baseline="0" smtClean="0">
                <a:latin typeface="Times New Roman" pitchFamily="16" charset="0"/>
              </a:rPr>
              <a:t>Keine neue </a:t>
            </a:r>
            <a:r>
              <a:rPr lang="de-DE" altLang="de-DE" b="1" baseline="0" smtClean="0">
                <a:latin typeface="Times New Roman" pitchFamily="16" charset="0"/>
              </a:rPr>
              <a:t>Zuweisung</a:t>
            </a:r>
            <a:r>
              <a:rPr lang="de-DE" altLang="de-DE" b="0" baseline="0" smtClean="0">
                <a:latin typeface="Times New Roman" pitchFamily="16" charset="0"/>
              </a:rPr>
              <a:t> möglich, Manipulationen am </a:t>
            </a:r>
            <a:r>
              <a:rPr lang="de-DE" altLang="de-DE" b="1" baseline="0" smtClean="0">
                <a:latin typeface="Times New Roman" pitchFamily="16" charset="0"/>
              </a:rPr>
              <a:t>Zustand</a:t>
            </a:r>
            <a:r>
              <a:rPr lang="de-DE" altLang="de-DE" b="0" baseline="0" smtClean="0">
                <a:latin typeface="Times New Roman" pitchFamily="16" charset="0"/>
              </a:rPr>
              <a:t> sind </a:t>
            </a:r>
            <a:r>
              <a:rPr lang="de-DE" altLang="de-DE" b="1" baseline="0" smtClean="0">
                <a:latin typeface="Times New Roman" pitchFamily="16" charset="0"/>
              </a:rPr>
              <a:t>möglich</a:t>
            </a:r>
            <a:r>
              <a:rPr lang="de-DE" altLang="de-DE" b="0" baseline="0" smtClean="0">
                <a:latin typeface="Times New Roman" pitchFamily="16" charset="0"/>
              </a:rPr>
              <a:t>.    </a:t>
            </a:r>
            <a:endParaRPr lang="de-DE" altLang="de-DE" b="1" baseline="0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endParaRPr lang="de-DE" altLang="de-DE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smtClean="0">
                <a:latin typeface="Times New Roman" pitchFamily="16" charset="0"/>
              </a:rPr>
              <a:t>Position</a:t>
            </a:r>
            <a:r>
              <a:rPr lang="de-DE" altLang="de-DE" baseline="0" smtClean="0">
                <a:latin typeface="Times New Roman" pitchFamily="16" charset="0"/>
              </a:rPr>
              <a:t> des *: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altLang="de-DE" baseline="0" smtClean="0">
                <a:latin typeface="Times New Roman" pitchFamily="16" charset="0"/>
              </a:rPr>
              <a:t>Kein syntaktischer Unterschied, jedoch bindet der * in folgendem Code nur an die </a:t>
            </a:r>
            <a:r>
              <a:rPr lang="de-DE" altLang="de-DE" i="1" baseline="0" smtClean="0">
                <a:latin typeface="Times New Roman" pitchFamily="16" charset="0"/>
              </a:rPr>
              <a:t>erste Variable</a:t>
            </a:r>
            <a:r>
              <a:rPr lang="de-DE" altLang="de-DE" i="0" baseline="0" smtClean="0">
                <a:latin typeface="Times New Roman" pitchFamily="16" charset="0"/>
              </a:rPr>
              <a:t>; die weiteren Variablen sind vom Typ </a:t>
            </a:r>
            <a:r>
              <a:rPr lang="de-DE" altLang="de-DE" i="1" baseline="0" smtClean="0">
                <a:latin typeface="Times New Roman" pitchFamily="16" charset="0"/>
              </a:rPr>
              <a:t>int.</a:t>
            </a:r>
            <a:br>
              <a:rPr lang="de-DE" altLang="de-DE" i="1" baseline="0" smtClean="0">
                <a:latin typeface="Times New Roman" pitchFamily="16" charset="0"/>
              </a:rPr>
            </a:br>
            <a:r>
              <a:rPr lang="de-DE" altLang="de-DE" i="0" baseline="0" smtClean="0">
                <a:latin typeface="Times New Roman" pitchFamily="16" charset="0"/>
              </a:rPr>
              <a:t>int *iP1, iP2, iP3;</a:t>
            </a:r>
            <a:endParaRPr lang="de-DE" altLang="de-DE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696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Tx/>
              <a:buNone/>
            </a:pPr>
            <a:r>
              <a:rPr lang="de-DE" altLang="de-DE" i="0" err="1" smtClean="0">
                <a:latin typeface="Times New Roman" pitchFamily="16" charset="0"/>
              </a:rPr>
              <a:t>Asterisk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 Pointern, (ii) Als Dereferenzierungs</a:t>
            </a:r>
            <a:r>
              <a:rPr lang="de-DE" altLang="de-DE" b="1" i="0" smtClean="0">
                <a:latin typeface="Times New Roman" pitchFamily="16" charset="0"/>
              </a:rPr>
              <a:t>operator</a:t>
            </a:r>
            <a:r>
              <a:rPr lang="de-DE" altLang="de-DE" b="0" i="0" smtClean="0">
                <a:latin typeface="Times New Roman" pitchFamily="16" charset="0"/>
              </a:rPr>
              <a:t>, (iii) zum</a:t>
            </a:r>
            <a:r>
              <a:rPr lang="de-DE" altLang="de-DE" b="0" i="0" baseline="0" smtClean="0">
                <a:latin typeface="Times New Roman" pitchFamily="16" charset="0"/>
              </a:rPr>
              <a:t> Multiplizieren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0" i="0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i="0" err="1" smtClean="0">
                <a:latin typeface="Times New Roman" pitchFamily="16" charset="0"/>
              </a:rPr>
              <a:t>Ampersand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</a:t>
            </a:r>
            <a:r>
              <a:rPr lang="de-DE" altLang="de-DE" i="0" baseline="0" smtClean="0">
                <a:latin typeface="Times New Roman" pitchFamily="16" charset="0"/>
              </a:rPr>
              <a:t> Referenzen, (ii) Als Adress</a:t>
            </a:r>
            <a:r>
              <a:rPr lang="de-DE" altLang="de-DE" b="1" i="0" baseline="0" smtClean="0">
                <a:latin typeface="Times New Roman" pitchFamily="16" charset="0"/>
              </a:rPr>
              <a:t>operator</a:t>
            </a:r>
            <a:r>
              <a:rPr lang="de-DE" altLang="de-DE" b="0" i="0" baseline="0" smtClean="0">
                <a:latin typeface="Times New Roman" pitchFamily="16" charset="0"/>
              </a:rPr>
              <a:t>, (iii) als Bit-Und-Operator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1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92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750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(seit 2016-09-15)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333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10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Sinnvoll:</a:t>
            </a:r>
          </a:p>
          <a:p>
            <a:pPr marL="171450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Designabsicht ist klar -&gt; "Const Correctness"</a:t>
            </a:r>
          </a:p>
          <a:p>
            <a:pPr marL="171450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vermeidet Programmierfehler</a:t>
            </a:r>
          </a:p>
          <a:p>
            <a:pPr marL="171450" indent="-171450">
              <a:buFontTx/>
              <a:buChar char="-"/>
            </a:pP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Nicht möglich:</a:t>
            </a:r>
          </a:p>
          <a:p>
            <a:r>
              <a:rPr lang="de-DE" altLang="de-DE" smtClean="0">
                <a:latin typeface="Times New Roman" pitchFamily="16" charset="0"/>
              </a:rPr>
              <a:t>	-</a:t>
            </a:r>
            <a:r>
              <a:rPr lang="de-DE" altLang="de-DE" baseline="0" smtClean="0">
                <a:latin typeface="Times New Roman" pitchFamily="16" charset="0"/>
              </a:rPr>
              <a:t> erlaube NULL als Parameterwert (nicht möglich bei Referenzen)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Manipulation am Objekt gewünscht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Initialisierungsliste:</a:t>
            </a:r>
          </a:p>
          <a:p>
            <a:r>
              <a:rPr lang="de-DE" altLang="de-DE" smtClean="0">
                <a:latin typeface="Times New Roman" pitchFamily="16" charset="0"/>
              </a:rPr>
              <a:t>MUSS bei</a:t>
            </a:r>
          </a:p>
          <a:p>
            <a:r>
              <a:rPr lang="de-DE" altLang="de-DE" smtClean="0">
                <a:latin typeface="Times New Roman" pitchFamily="16" charset="0"/>
              </a:rPr>
              <a:t>	- Elternklasse mit Nicht-</a:t>
            </a:r>
            <a:r>
              <a:rPr lang="de-DE" altLang="de-DE" err="1" smtClean="0">
                <a:latin typeface="Times New Roman" pitchFamily="16" charset="0"/>
              </a:rPr>
              <a:t>Defaultkonstruktor</a:t>
            </a: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- Referenzen, Konstanten können nur dort initialisiert werden</a:t>
            </a:r>
          </a:p>
        </p:txBody>
      </p:sp>
      <p:sp>
        <p:nvSpPr>
          <p:cNvPr id="542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42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42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233EF0D3-13FD-4CCA-BC0F-8A402A983A05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103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37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Links: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http://de.wikipedia.org/wiki/Geschichte_der_Programmiersprachen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Erstes Programm: 1842, Ada Lovelace für Analytical</a:t>
            </a:r>
            <a:r>
              <a:rPr lang="de-DE" baseline="0" dirty="0"/>
              <a:t> Engine von Charles Babbage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Simula 67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Klassenkonzept</a:t>
            </a:r>
            <a:r>
              <a:rPr lang="de-DE" baseline="0" dirty="0"/>
              <a:t>, um Parameterdschungel zu entgehen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BCPL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1967, MIT, Martin Richards, einfach zu erlernende Sprache/Pioniersprache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nur ein Typ: Wort -&gt;</a:t>
            </a:r>
            <a:r>
              <a:rPr lang="de-DE" baseline="0" dirty="0"/>
              <a:t> muss interpretiert werden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neue Idee: Zwischen-/Objektcode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eingesetzt zur Implementierung von AmigaOS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B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1969, Ken Thompson, Dennis Ritchie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interpretierter Zwischencode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manche Programme lassen sich tatsächlich mit C-Compiler übersetzen (Traditional Mode)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C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Standards: C89/C90, C95, C99, C11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1969-1973: Dennis Ritchie, Entwicklung von Unix (neu</a:t>
            </a:r>
            <a:r>
              <a:rPr lang="de-DE" baseline="0" dirty="0"/>
              <a:t> implementiert in C im Jahr 1973)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1978: Kernighan and Ritchie (unsigned long/int, &lt;stdio.h&gt;)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1983-1989: Standardisierung durch ANSI; 1990: ISO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C++ 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Bjarne Stroustroup: 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Simula 2 gut zu programmieren, jedoch nicht für hocheffizienten Code geeignet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BCPL: effizient, jedoch nicht für größere Projekte geeignet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C: weit verbreitet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smtClean="0"/>
              <a:t>Erweiterungen</a:t>
            </a:r>
            <a:r>
              <a:rPr lang="de-DE" baseline="0" dirty="0"/>
              <a:t>: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Klassenkonzept (Simula-67) -&gt; </a:t>
            </a:r>
            <a:r>
              <a:rPr lang="de-DE" i="1" baseline="0" dirty="0"/>
              <a:t>C with Classes</a:t>
            </a:r>
            <a:r>
              <a:rPr lang="de-DE" i="0" baseline="0" dirty="0"/>
              <a:t> (ab 1983: </a:t>
            </a:r>
            <a:r>
              <a:rPr lang="de-DE" i="1" baseline="0" dirty="0"/>
              <a:t>C++</a:t>
            </a:r>
            <a:r>
              <a:rPr lang="de-DE" i="0" baseline="0" dirty="0"/>
              <a:t>)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i="0" baseline="0" dirty="0"/>
              <a:t>1983: Überladen von Funktionen und Operatoren, Referenzen, Konstanten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i="0" baseline="0" dirty="0"/>
              <a:t>1985: Mehrfachvererbung, abstrakte Klassen, statische/konstante Funktionen, </a:t>
            </a:r>
            <a:r>
              <a:rPr lang="de-DE" i="1" baseline="0" dirty="0"/>
              <a:t>protected</a:t>
            </a:r>
            <a:endParaRPr lang="de-DE" baseline="0" dirty="0"/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Erster Compiler: </a:t>
            </a:r>
            <a:r>
              <a:rPr lang="de-DE" i="1" baseline="0" dirty="0"/>
              <a:t>cfront</a:t>
            </a:r>
            <a:r>
              <a:rPr lang="de-DE" i="0" baseline="0" dirty="0"/>
              <a:t> generiert C++-Code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i="0" baseline="0" dirty="0"/>
              <a:t>Seit C++11: foreach, automatische Typableitung (</a:t>
            </a:r>
            <a:r>
              <a:rPr lang="de-DE" i="1" baseline="0" dirty="0"/>
              <a:t>auto</a:t>
            </a:r>
            <a:r>
              <a:rPr lang="de-DE" i="0" baseline="0" dirty="0"/>
              <a:t>), Compilezeitchecks (</a:t>
            </a:r>
            <a:r>
              <a:rPr lang="de-DE" i="1" baseline="0" dirty="0"/>
              <a:t>static asserts</a:t>
            </a:r>
            <a:r>
              <a:rPr lang="de-DE" i="0" baseline="0" dirty="0"/>
              <a:t>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Java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1991/1992,</a:t>
            </a:r>
            <a:r>
              <a:rPr lang="de-DE" baseline="0" dirty="0"/>
              <a:t> SUN, James Gosling et al.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Ursprünglicher Name: Oak (Eiche vor Goslings Fenster)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19, 2007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6756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112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Notizen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An</a:t>
            </a:r>
            <a:r>
              <a:rPr lang="en-US" baseline="0" smtClean="0"/>
              <a:t> dieser Stelle gehen wir sogar weg von const &amp; hin zu ConstPersonPtr.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Es wäre aber auch möglich, die Referenz mittels *-operators zu extrahieren.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28600" indent="-228600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28600" indent="-228600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33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Mögliche Lösung: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A34E3D71-B836-4D7C-A208-A1ABA1F793F2}" type="slidenum">
              <a:rPr lang="en-US" smtClean="0"/>
              <a:pPr>
                <a:defRPr/>
              </a:pPr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657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135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Anmerkungen</a:t>
            </a:r>
            <a:r>
              <a:rPr lang="en-US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err="1" smtClean="0"/>
              <a:t>Bei</a:t>
            </a:r>
            <a:r>
              <a:rPr lang="en-US" smtClean="0"/>
              <a:t> der </a:t>
            </a:r>
            <a:r>
              <a:rPr lang="en-US" err="1" smtClean="0"/>
              <a:t>Erzeugung</a:t>
            </a:r>
            <a:r>
              <a:rPr lang="en-US" smtClean="0"/>
              <a:t> von </a:t>
            </a:r>
            <a:r>
              <a:rPr lang="en-US" err="1" smtClean="0"/>
              <a:t>baseFromChild</a:t>
            </a:r>
            <a:r>
              <a:rPr lang="en-US" smtClean="0"/>
              <a:t> </a:t>
            </a:r>
            <a:r>
              <a:rPr lang="en-US" err="1" smtClean="0"/>
              <a:t>wird</a:t>
            </a:r>
            <a:r>
              <a:rPr lang="en-US" baseline="0" smtClean="0"/>
              <a:t> </a:t>
            </a:r>
            <a:r>
              <a:rPr lang="en-US" baseline="0" err="1" smtClean="0"/>
              <a:t>nur</a:t>
            </a:r>
            <a:r>
              <a:rPr lang="en-US" baseline="0" smtClean="0"/>
              <a:t> </a:t>
            </a:r>
            <a:r>
              <a:rPr lang="en-US" baseline="0" err="1" smtClean="0"/>
              <a:t>derjenige</a:t>
            </a:r>
            <a:r>
              <a:rPr lang="en-US" baseline="0" smtClean="0"/>
              <a:t> </a:t>
            </a:r>
            <a:r>
              <a:rPr lang="en-US" baseline="0" err="1" smtClean="0"/>
              <a:t>Teil</a:t>
            </a:r>
            <a:r>
              <a:rPr lang="en-US" baseline="0" smtClean="0"/>
              <a:t> des </a:t>
            </a:r>
            <a:r>
              <a:rPr lang="en-US" baseline="0" err="1" smtClean="0"/>
              <a:t>anonymen</a:t>
            </a:r>
            <a:r>
              <a:rPr lang="en-US" baseline="0" smtClean="0"/>
              <a:t> </a:t>
            </a:r>
            <a:r>
              <a:rPr lang="en-US" baseline="0" err="1" smtClean="0"/>
              <a:t>Objekts</a:t>
            </a:r>
            <a:r>
              <a:rPr lang="en-US" baseline="0" smtClean="0"/>
              <a:t> "Child()" </a:t>
            </a:r>
            <a:r>
              <a:rPr lang="en-US" baseline="0" err="1" smtClean="0"/>
              <a:t>kopiert</a:t>
            </a:r>
            <a:r>
              <a:rPr lang="en-US" baseline="0" smtClean="0"/>
              <a:t>, der </a:t>
            </a:r>
            <a:r>
              <a:rPr lang="en-US" baseline="0" err="1" smtClean="0"/>
              <a:t>zu</a:t>
            </a:r>
            <a:r>
              <a:rPr lang="en-US" baseline="0" smtClean="0"/>
              <a:t> Base </a:t>
            </a:r>
            <a:r>
              <a:rPr lang="en-US" baseline="0" err="1" smtClean="0"/>
              <a:t>gehört</a:t>
            </a:r>
            <a:endParaRPr lang="en-US" baseline="0" smtClean="0"/>
          </a:p>
          <a:p>
            <a:pPr marL="171450" indent="-171450">
              <a:buFontTx/>
              <a:buChar char="-"/>
            </a:pPr>
            <a:r>
              <a:rPr lang="en-US" baseline="0" err="1" smtClean="0"/>
              <a:t>Beim</a:t>
            </a:r>
            <a:r>
              <a:rPr lang="en-US" baseline="0" smtClean="0"/>
              <a:t> </a:t>
            </a:r>
            <a:r>
              <a:rPr lang="en-US" baseline="0" err="1" smtClean="0"/>
              <a:t>Aufruf</a:t>
            </a:r>
            <a:r>
              <a:rPr lang="en-US" baseline="0" smtClean="0"/>
              <a:t> der </a:t>
            </a:r>
            <a:r>
              <a:rPr lang="en-US" baseline="0" err="1" smtClean="0"/>
              <a:t>Funktion</a:t>
            </a:r>
            <a:r>
              <a:rPr lang="en-US" baseline="0" smtClean="0"/>
              <a:t> </a:t>
            </a:r>
            <a:r>
              <a:rPr lang="en-US" baseline="0" err="1" smtClean="0"/>
              <a:t>doPrint</a:t>
            </a:r>
            <a:r>
              <a:rPr lang="en-US" baseline="0" smtClean="0"/>
              <a:t> </a:t>
            </a:r>
            <a:r>
              <a:rPr lang="en-US" baseline="0" err="1" smtClean="0"/>
              <a:t>passiert</a:t>
            </a:r>
            <a:r>
              <a:rPr lang="en-US" baseline="0" smtClean="0"/>
              <a:t> das </a:t>
            </a:r>
            <a:r>
              <a:rPr lang="en-US" baseline="0" err="1" smtClean="0"/>
              <a:t>Gleiche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Vorteile der Polymorphie</a:t>
            </a:r>
          </a:p>
          <a:p>
            <a:r>
              <a:rPr lang="de-DE" altLang="de-DE" smtClean="0">
                <a:latin typeface="Times New Roman" pitchFamily="16" charset="0"/>
              </a:rPr>
              <a:t>	- Abschottung der Komponenten voneinander (Separation </a:t>
            </a:r>
            <a:r>
              <a:rPr lang="de-DE" altLang="de-DE" err="1" smtClean="0">
                <a:latin typeface="Times New Roman" pitchFamily="16" charset="0"/>
              </a:rPr>
              <a:t>of</a:t>
            </a:r>
            <a:r>
              <a:rPr lang="de-DE" altLang="de-DE" smtClean="0">
                <a:latin typeface="Times New Roman" pitchFamily="16" charset="0"/>
              </a:rPr>
              <a:t> </a:t>
            </a:r>
            <a:r>
              <a:rPr lang="de-DE" altLang="de-DE" err="1" smtClean="0">
                <a:latin typeface="Times New Roman" pitchFamily="16" charset="0"/>
              </a:rPr>
              <a:t>Concerns</a:t>
            </a:r>
            <a:r>
              <a:rPr lang="de-DE" altLang="de-DE" smtClean="0">
                <a:latin typeface="Times New Roman" pitchFamily="16" charset="0"/>
              </a:rPr>
              <a:t>)</a:t>
            </a:r>
          </a:p>
          <a:p>
            <a:r>
              <a:rPr lang="de-DE" altLang="de-DE" smtClean="0">
                <a:latin typeface="Times New Roman" pitchFamily="16" charset="0"/>
              </a:rPr>
              <a:t>	- Template-basierte Programmierung (definiere Erweiterungspunkte der Klasse)</a:t>
            </a:r>
          </a:p>
          <a:p>
            <a:r>
              <a:rPr lang="de-DE" altLang="de-DE" smtClean="0">
                <a:latin typeface="Times New Roman" pitchFamily="16" charset="0"/>
              </a:rPr>
              <a:t>	- Viele Anwendungen von C brauchen keine flexibel austauschbaren Komponenten(??)</a:t>
            </a:r>
          </a:p>
          <a:p>
            <a:r>
              <a:rPr lang="de-DE" altLang="de-DE" smtClean="0">
                <a:latin typeface="Times New Roman" pitchFamily="16" charset="0"/>
              </a:rPr>
              <a:t>	- Mechanismen für Polymorphie: Dynamisches Binden (Klassen), </a:t>
            </a:r>
            <a:r>
              <a:rPr lang="de-DE" altLang="de-DE" err="1" smtClean="0">
                <a:latin typeface="Times New Roman" pitchFamily="16" charset="0"/>
              </a:rPr>
              <a:t>Funktionspointer</a:t>
            </a: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- 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Polymorphie ohne Vererbung</a:t>
            </a:r>
          </a:p>
          <a:p>
            <a:r>
              <a:rPr lang="de-DE" altLang="de-DE" smtClean="0">
                <a:latin typeface="Times New Roman" pitchFamily="16" charset="0"/>
              </a:rPr>
              <a:t>	- Superklasse</a:t>
            </a:r>
            <a:r>
              <a:rPr lang="de-DE" altLang="de-DE" baseline="0" smtClean="0">
                <a:latin typeface="Times New Roman" pitchFamily="16" charset="0"/>
              </a:rPr>
              <a:t> stellt statisch sicher, dass alle </a:t>
            </a:r>
            <a:r>
              <a:rPr lang="de-DE" altLang="de-DE" baseline="0" err="1" smtClean="0">
                <a:latin typeface="Times New Roman" pitchFamily="16" charset="0"/>
              </a:rPr>
              <a:t>Kindklassen</a:t>
            </a:r>
            <a:r>
              <a:rPr lang="de-DE" altLang="de-DE" baseline="0" smtClean="0">
                <a:latin typeface="Times New Roman" pitchFamily="16" charset="0"/>
              </a:rPr>
              <a:t> eine einheitliche Schnittstelle anbieten.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- Ja, z.B. "Duck Typing": Es wird zur </a:t>
            </a:r>
            <a:r>
              <a:rPr lang="de-DE" altLang="de-DE" err="1" smtClean="0">
                <a:latin typeface="Times New Roman" pitchFamily="16" charset="0"/>
              </a:rPr>
              <a:t>Compilezeit</a:t>
            </a:r>
            <a:r>
              <a:rPr lang="de-DE" altLang="de-DE" smtClean="0">
                <a:latin typeface="Times New Roman" pitchFamily="16" charset="0"/>
              </a:rPr>
              <a:t> nicht überprüft, ob die Methode tatsächlich vorhanden ist.</a:t>
            </a:r>
          </a:p>
          <a:p>
            <a:r>
              <a:rPr lang="de-DE" altLang="de-DE" smtClean="0">
                <a:latin typeface="Times New Roman" pitchFamily="16" charset="0"/>
              </a:rPr>
              <a:t>	- </a:t>
            </a:r>
          </a:p>
        </p:txBody>
      </p:sp>
      <p:sp>
        <p:nvSpPr>
          <p:cNvPr id="266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66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66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8A6548D9-9321-4D68-BA39-D1CA73251CD7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059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C++98:</a:t>
            </a:r>
            <a:r>
              <a:rPr lang="en-US" baseline="0" dirty="0" smtClean="0"/>
              <a:t> erster internationaler Standard von C++</a:t>
            </a:r>
          </a:p>
          <a:p>
            <a:r>
              <a:rPr lang="en-US" baseline="0" dirty="0" smtClean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19, 2007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</a:t>
            </a:r>
            <a:r>
              <a:rPr lang="de-DE" baseline="0" smtClean="0"/>
              <a:t>: </a:t>
            </a:r>
            <a:r>
              <a:rPr lang="de-DE" baseline="0" err="1" smtClean="0"/>
              <a:t>Destruktoren</a:t>
            </a:r>
            <a:r>
              <a:rPr lang="de-DE" baseline="0" smtClean="0"/>
              <a:t> verhalten sich hier wie Methoden, daher ist auch bei ihnen die polymorphe Behandlung per </a:t>
            </a:r>
            <a:r>
              <a:rPr lang="de-DE" baseline="0" err="1" smtClean="0"/>
              <a:t>default</a:t>
            </a:r>
            <a:r>
              <a:rPr lang="de-DE" baseline="0" smtClean="0"/>
              <a:t> ausgeschaltet.</a:t>
            </a:r>
          </a:p>
          <a:p>
            <a:pPr>
              <a:defRPr/>
            </a:pPr>
            <a:endParaRPr lang="de-DE" baseline="0" smtClean="0"/>
          </a:p>
          <a:p>
            <a:pPr>
              <a:defRPr/>
            </a:pPr>
            <a:r>
              <a:rPr lang="de-DE" baseline="0" smtClean="0"/>
              <a:t>#2: Konstruktoren werden immer direkt aufgerufen – sie werden nie polymorph verwendet.</a:t>
            </a:r>
            <a:endParaRPr lang="de-DE"/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E032601-0E94-4FE3-A9F3-FCE3523B6883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752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960306-9630-42D8-A525-F12FE6EBC526}" type="slidenum">
              <a:rPr lang="en-US" smtClean="0"/>
              <a:pPr>
                <a:defRPr/>
              </a:pPr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Warum sind virtuelle Methoden teuer?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Ohne virtuelle Methoden ist es klar, welche Methode ausgeführt wird (-&gt; Auflösung zur </a:t>
            </a:r>
            <a:r>
              <a:rPr lang="de-DE" err="1" smtClean="0"/>
              <a:t>Compile</a:t>
            </a:r>
            <a:r>
              <a:rPr lang="de-DE" smtClean="0"/>
              <a:t>-Zeit)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Mit virtuellen Methoden: Lookup in der sogenannten </a:t>
            </a:r>
            <a:r>
              <a:rPr lang="de-DE" err="1" smtClean="0"/>
              <a:t>vtable</a:t>
            </a:r>
            <a:r>
              <a:rPr lang="de-DE" smtClean="0"/>
              <a:t>, Speicherplatzverbrauch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Compiler kann </a:t>
            </a:r>
            <a:r>
              <a:rPr lang="de-DE" err="1" smtClean="0"/>
              <a:t>tw</a:t>
            </a:r>
            <a:r>
              <a:rPr lang="de-DE" smtClean="0"/>
              <a:t>. trotzdem statische Analyse vornehmen</a:t>
            </a:r>
          </a:p>
          <a:p>
            <a:pPr marL="171450" indent="-171450">
              <a:buFontTx/>
              <a:buChar char="-"/>
              <a:defRPr/>
            </a:pPr>
            <a:endParaRPr lang="de-DE" smtClean="0"/>
          </a:p>
          <a:p>
            <a:pPr marL="0" indent="0">
              <a:buFontTx/>
              <a:buNone/>
              <a:defRPr/>
            </a:pPr>
            <a:r>
              <a:rPr lang="de-DE" smtClean="0"/>
              <a:t>#2 – </a:t>
            </a:r>
          </a:p>
          <a:p>
            <a:pPr marL="171450" indent="-171450">
              <a:buFontTx/>
              <a:buChar char="-"/>
              <a:defRPr/>
            </a:pPr>
            <a:r>
              <a:rPr lang="de-DE" baseline="0" smtClean="0"/>
              <a:t>(2) nutzt den Zuweisungsoperator: operator= -  siehe nächste Folie!!</a:t>
            </a:r>
          </a:p>
          <a:p>
            <a:pPr marL="171450" marR="0" indent="-17145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Char char="-"/>
              <a:tabLst/>
              <a:defRPr/>
            </a:pPr>
            <a:r>
              <a:rPr lang="de-DE" baseline="0" smtClean="0"/>
              <a:t>(3) nutzt den </a:t>
            </a:r>
            <a:r>
              <a:rPr lang="de-DE" baseline="0" err="1" smtClean="0"/>
              <a:t>Copy</a:t>
            </a:r>
            <a:r>
              <a:rPr lang="de-DE" baseline="0" smtClean="0"/>
              <a:t> </a:t>
            </a:r>
            <a:r>
              <a:rPr lang="de-DE" baseline="0" err="1" smtClean="0"/>
              <a:t>Constructor</a:t>
            </a:r>
            <a:r>
              <a:rPr lang="de-DE" baseline="0" smtClean="0"/>
              <a:t>: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(</a:t>
            </a:r>
            <a:r>
              <a:rPr lang="de-DE" baseline="0" err="1" smtClean="0"/>
              <a:t>const</a:t>
            </a:r>
            <a:r>
              <a:rPr lang="de-DE" baseline="0" smtClean="0"/>
              <a:t>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  &amp;</a:t>
            </a:r>
            <a:r>
              <a:rPr lang="de-DE" baseline="0" err="1" smtClean="0"/>
              <a:t>strategy</a:t>
            </a:r>
            <a:r>
              <a:rPr lang="de-DE" baseline="0" smtClean="0"/>
              <a:t>)</a:t>
            </a:r>
            <a:endParaRPr lang="de-DE"/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5656D959-CED8-4C10-AFBE-F007630C437D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154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359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Klassendiagramm durch die Anordnung nicht ganz offensichtlich</a:t>
            </a:r>
          </a:p>
        </p:txBody>
      </p:sp>
      <p:sp>
        <p:nvSpPr>
          <p:cNvPr id="51204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1205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1206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49B66D0-B4A6-4C59-B728-BAA09A26C243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8129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160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161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162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795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163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194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D3B5DB73-46F7-4F1D-B10E-15ED302C5BC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8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194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597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Klassendiagramm durch die Anordnung nicht ganz offensichtlich</a:t>
            </a:r>
          </a:p>
        </p:txBody>
      </p:sp>
      <p:sp>
        <p:nvSpPr>
          <p:cNvPr id="51204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1205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1206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49B66D0-B4A6-4C59-B728-BAA09A26C243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171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0874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44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176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177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Induzierte Schnittstelle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Benutzung der Typparameter legt erwartete Methoden fest.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In manchen</a:t>
            </a:r>
            <a:r>
              <a:rPr lang="de-DE" baseline="0" smtClean="0"/>
              <a:t> Fällen (siehe Beispiel) kann es auch keine eindeutige Schnittstelle geben!</a:t>
            </a:r>
            <a:endParaRPr lang="de-DE" smtClean="0"/>
          </a:p>
          <a:p>
            <a:pPr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Nachteile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Sie ist implizit.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Sie kann nicht zur </a:t>
            </a:r>
            <a:r>
              <a:rPr lang="de-DE" err="1" smtClean="0"/>
              <a:t>Compile</a:t>
            </a:r>
            <a:r>
              <a:rPr lang="de-DE" smtClean="0"/>
              <a:t>-Zeit überprüft werden.</a:t>
            </a:r>
          </a:p>
          <a:p>
            <a:pPr marL="171450" indent="-171450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Vorteile </a:t>
            </a:r>
          </a:p>
          <a:p>
            <a:pPr>
              <a:defRPr/>
            </a:pPr>
            <a:r>
              <a:rPr lang="de-DE" smtClean="0"/>
              <a:t>- Reduzierter Implementierungsaufwand ("Duck Typing")</a:t>
            </a:r>
            <a:endParaRPr lang="de-DE"/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8177EE5-852D-45CB-B494-53757599A7A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6925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Zusätzlich: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altLang="de-DE" smtClean="0">
                <a:latin typeface="Times New Roman" pitchFamily="16" charset="0"/>
              </a:rPr>
              <a:t>Kopierkonstruktor</a:t>
            </a:r>
            <a:r>
              <a:rPr lang="de-DE" altLang="de-DE" baseline="0" smtClean="0">
                <a:latin typeface="Times New Roman" pitchFamily="16" charset="0"/>
              </a:rPr>
              <a:t> für S (wg. Return by Value)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err="1" smtClean="0">
                <a:latin typeface="Times New Roman" pitchFamily="16" charset="0"/>
              </a:rPr>
              <a:t>Funktionszeiger</a:t>
            </a:r>
            <a:r>
              <a:rPr lang="de-DE" altLang="de-DE" smtClean="0">
                <a:latin typeface="Times New Roman" pitchFamily="16" charset="0"/>
              </a:rPr>
              <a:t>, </a:t>
            </a:r>
            <a:r>
              <a:rPr lang="de-DE" altLang="de-DE" err="1" smtClean="0">
                <a:latin typeface="Times New Roman" pitchFamily="16" charset="0"/>
              </a:rPr>
              <a:t>Function</a:t>
            </a:r>
            <a:r>
              <a:rPr lang="de-DE" altLang="de-DE" smtClean="0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185</a:t>
            </a:fld>
            <a:endParaRPr lang="en-US" altLang="de-DE" smtClean="0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186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10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Kompakt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Aber: Zustand?</a:t>
            </a:r>
          </a:p>
          <a:p>
            <a:endParaRPr lang="de-DE" altLang="de-DE" baseline="0" smtClean="0">
              <a:latin typeface="Times New Roman" pitchFamily="16" charset="0"/>
            </a:endParaRPr>
          </a:p>
          <a:p>
            <a:r>
              <a:rPr lang="de-DE" altLang="de-DE" baseline="0" smtClean="0">
                <a:latin typeface="Times New Roman" pitchFamily="16" charset="0"/>
              </a:rPr>
              <a:t>#2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funktionale Programmiersprachen erlauben </a:t>
            </a:r>
            <a:r>
              <a:rPr lang="de-DE" altLang="de-DE" baseline="0" err="1" smtClean="0">
                <a:latin typeface="Times New Roman" pitchFamily="16" charset="0"/>
              </a:rPr>
              <a:t>tw</a:t>
            </a:r>
            <a:r>
              <a:rPr lang="de-DE" altLang="de-DE" baseline="0" smtClean="0">
                <a:latin typeface="Times New Roman" pitchFamily="16" charset="0"/>
              </a:rPr>
              <a:t>. Belegung der </a:t>
            </a:r>
            <a:r>
              <a:rPr lang="de-DE" altLang="de-DE" baseline="0" err="1" smtClean="0">
                <a:latin typeface="Times New Roman" pitchFamily="16" charset="0"/>
              </a:rPr>
              <a:t>Paramter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144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144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144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86D3BD6-8AB6-4B94-8CDA-29CCD66636FE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536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InputIterator:</a:t>
            </a:r>
          </a:p>
          <a:p>
            <a:r>
              <a:rPr lang="de-DE" altLang="de-DE" smtClean="0">
                <a:latin typeface="Times New Roman" pitchFamily="16" charset="0"/>
              </a:rPr>
              <a:t>	++ Iterator vorwärts bewegen</a:t>
            </a:r>
          </a:p>
          <a:p>
            <a:r>
              <a:rPr lang="de-DE" altLang="de-DE" smtClean="0">
                <a:latin typeface="Times New Roman" pitchFamily="16" charset="0"/>
              </a:rPr>
              <a:t>	*    Lesezugriff</a:t>
            </a:r>
          </a:p>
          <a:p>
            <a:r>
              <a:rPr lang="de-DE" altLang="de-DE" smtClean="0">
                <a:latin typeface="Times New Roman" pitchFamily="16" charset="0"/>
              </a:rPr>
              <a:t>	==/!= prüfen, ob Iterator am Ende angekommen ist</a:t>
            </a:r>
          </a:p>
          <a:p>
            <a:r>
              <a:rPr lang="de-DE" altLang="de-DE" smtClean="0">
                <a:latin typeface="Times New Roman" pitchFamily="16" charset="0"/>
              </a:rPr>
              <a:t>OutputIterator</a:t>
            </a:r>
          </a:p>
          <a:p>
            <a:r>
              <a:rPr lang="de-DE" altLang="de-DE" smtClean="0">
                <a:latin typeface="Times New Roman" pitchFamily="16" charset="0"/>
              </a:rPr>
              <a:t>	++ Iterator vorwärts bewegen</a:t>
            </a:r>
          </a:p>
          <a:p>
            <a:r>
              <a:rPr lang="de-DE" altLang="de-DE" smtClean="0">
                <a:latin typeface="Times New Roman" pitchFamily="16" charset="0"/>
              </a:rPr>
              <a:t>	*    Schreibzugriff</a:t>
            </a:r>
          </a:p>
        </p:txBody>
      </p:sp>
      <p:sp>
        <p:nvSpPr>
          <p:cNvPr id="6246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246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247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F31CE3E-CE32-4C98-80D9-28E69E9754EF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65817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Übergabe per Value 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204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Vorteile von </a:t>
            </a:r>
            <a:r>
              <a:rPr lang="de-DE" err="1" smtClean="0"/>
              <a:t>remove_copy_if</a:t>
            </a:r>
            <a:endParaRPr lang="de-DE" smtClean="0"/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enthält nur die wesentlichen Informationen (vgl. imperativ vs. funktional)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generische Verwendbarkeit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man braucht </a:t>
            </a:r>
            <a:r>
              <a:rPr lang="de-DE" err="1" smtClean="0"/>
              <a:t>selbser</a:t>
            </a:r>
            <a:r>
              <a:rPr lang="de-DE" smtClean="0"/>
              <a:t> </a:t>
            </a:r>
            <a:r>
              <a:rPr lang="de-DE" baseline="0" smtClean="0"/>
              <a:t>nicht mit Templates zu hantieren</a:t>
            </a:r>
          </a:p>
        </p:txBody>
      </p:sp>
      <p:sp>
        <p:nvSpPr>
          <p:cNvPr id="6451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451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451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E5ECD92-A2C3-4487-ABB8-158CAB211D83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9710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Alternativ</a:t>
            </a:r>
            <a:r>
              <a:rPr lang="en-US" smtClean="0"/>
              <a:t>: 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objs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 = $(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patsubst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 %.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cpp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, %.o, $(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srcs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)) 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6305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5511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(vgl auch: https://en.wikibooks.org/wiki/C%2B%2B_Programming/Programming_Languages/Comparisons/Java )</a:t>
            </a:r>
          </a:p>
          <a:p>
            <a:pPr>
              <a:defRPr/>
            </a:pPr>
            <a:r>
              <a:rPr lang="de-DE" smtClean="0"/>
              <a:t>Java: </a:t>
            </a:r>
          </a:p>
          <a:p>
            <a:pPr>
              <a:defRPr/>
            </a:pPr>
            <a:r>
              <a:rPr lang="de-DE" smtClean="0"/>
              <a:t>+ plattformunabhängige Repräsentation</a:t>
            </a:r>
          </a:p>
          <a:p>
            <a:pPr>
              <a:defRPr/>
            </a:pPr>
            <a:r>
              <a:rPr lang="de-DE" smtClean="0"/>
              <a:t>+ JVM fördert Entwicklung anderer Sprachen (Scala, Groovy, </a:t>
            </a:r>
            <a:r>
              <a:rPr lang="de-DE" err="1" smtClean="0"/>
              <a:t>Clojure</a:t>
            </a:r>
            <a:r>
              <a:rPr lang="de-DE" smtClean="0"/>
              <a:t>,...) -&gt; Wettbewerbsvorteil?</a:t>
            </a:r>
          </a:p>
          <a:p>
            <a:pPr>
              <a:defRPr/>
            </a:pPr>
            <a:endParaRPr lang="de-DE" smtClean="0"/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langsamer als C++ (???)  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nur dynamisches Linken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>
              <a:buFontTx/>
              <a:buNone/>
              <a:defRPr/>
            </a:pPr>
            <a:r>
              <a:rPr lang="de-DE" smtClean="0"/>
              <a:t>C++  </a:t>
            </a:r>
          </a:p>
          <a:p>
            <a:pPr>
              <a:buFontTx/>
              <a:buNone/>
              <a:defRPr/>
            </a:pPr>
            <a:r>
              <a:rPr lang="de-DE" smtClean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smtClean="0"/>
              <a:t>+ Leistungsfähigkeit?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steile Lernkurve (größerer Programmieraufwand, fehleranfälliger)  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wenige eingebaute Standarddatentypen, dafür aber STL etc.  +/- Pointer sind sehr mächtig</a:t>
            </a:r>
          </a:p>
          <a:p>
            <a:pPr marL="171450" indent="-171450">
              <a:buFontTx/>
              <a:buChar char="-"/>
              <a:defRPr/>
            </a:pPr>
            <a:endParaRPr lang="de-DE" smtClean="0"/>
          </a:p>
          <a:p>
            <a:pPr marL="0" indent="0">
              <a:buFontTx/>
              <a:buNone/>
              <a:defRPr/>
            </a:pPr>
            <a:endParaRPr lang="de-DE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216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14210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218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80169223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In</a:t>
            </a:r>
            <a:r>
              <a:rPr lang="en-US" b="1" baseline="0" smtClean="0"/>
              <a:t> Java</a:t>
            </a:r>
            <a:r>
              <a:rPr lang="en-US" b="0" baseline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baseline="0" smtClean="0"/>
              <a:t>operator&gt;&gt;&gt;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b="0" baseline="0" smtClean="0"/>
              <a:t>entspricht operator&gt;&gt;, aber füllt </a:t>
            </a:r>
            <a:r>
              <a:rPr lang="en-US" b="1" baseline="0" smtClean="0"/>
              <a:t>immer</a:t>
            </a:r>
            <a:r>
              <a:rPr lang="en-US" b="0" baseline="0" smtClean="0"/>
              <a:t> mit '0' auf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1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Codebeispiel:</a:t>
            </a:r>
          </a:p>
          <a:p>
            <a:r>
              <a:rPr lang="en-US" smtClean="0"/>
              <a:t>#include &lt;stdio.h&gt;</a:t>
            </a:r>
          </a:p>
          <a:p>
            <a:r>
              <a:rPr lang="en-US" smtClean="0"/>
              <a:t>#include &lt;stdlib.h&gt;</a:t>
            </a:r>
          </a:p>
          <a:p>
            <a:endParaRPr lang="en-US" smtClean="0"/>
          </a:p>
          <a:p>
            <a:r>
              <a:rPr lang="en-US" smtClean="0"/>
              <a:t>const char* fmt(char a)</a:t>
            </a:r>
          </a:p>
          <a:p>
            <a:r>
              <a:rPr lang="en-US" smtClean="0"/>
              <a:t>{  </a:t>
            </a:r>
          </a:p>
          <a:p>
            <a:r>
              <a:rPr lang="en-US" smtClean="0"/>
              <a:t>    int bitsPerByte = sizeof(char) * 8;</a:t>
            </a:r>
          </a:p>
          <a:p>
            <a:r>
              <a:rPr lang="en-US" smtClean="0"/>
              <a:t>    char *toString = (char*) malloc((2 + bitsPerByte) * sizeof(char));</a:t>
            </a:r>
          </a:p>
          <a:p>
            <a:r>
              <a:rPr lang="en-US" smtClean="0"/>
              <a:t>    toString[0] = '0';</a:t>
            </a:r>
          </a:p>
          <a:p>
            <a:r>
              <a:rPr lang="en-US" smtClean="0"/>
              <a:t>    toString[1] = 'b';</a:t>
            </a:r>
          </a:p>
          <a:p>
            <a:r>
              <a:rPr lang="en-US" smtClean="0"/>
              <a:t>    for (int i = bitsPerByte - 1; i &gt;= 0; --i)</a:t>
            </a:r>
          </a:p>
          <a:p>
            <a:r>
              <a:rPr lang="en-US" smtClean="0"/>
              <a:t>    {</a:t>
            </a:r>
          </a:p>
          <a:p>
            <a:r>
              <a:rPr lang="en-US" smtClean="0"/>
              <a:t>        char c;</a:t>
            </a:r>
          </a:p>
          <a:p>
            <a:r>
              <a:rPr lang="en-US" smtClean="0"/>
              <a:t>        if (a &amp; (1 &lt;&lt; i))</a:t>
            </a:r>
          </a:p>
          <a:p>
            <a:r>
              <a:rPr lang="en-US" smtClean="0"/>
              <a:t>        {</a:t>
            </a:r>
          </a:p>
          <a:p>
            <a:r>
              <a:rPr lang="en-US" smtClean="0"/>
              <a:t>            c = '1';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else {</a:t>
            </a:r>
          </a:p>
          <a:p>
            <a:r>
              <a:rPr lang="en-US" smtClean="0"/>
              <a:t>            c = '0';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printf("%d", bitsPerByte - 1 - i + 2);</a:t>
            </a:r>
          </a:p>
          <a:p>
            <a:r>
              <a:rPr lang="en-US" smtClean="0"/>
              <a:t>        toString[bitsPerByte - 1 - i + 2] = c;</a:t>
            </a:r>
          </a:p>
          <a:p>
            <a:r>
              <a:rPr lang="en-US" smtClean="0"/>
              <a:t>    }</a:t>
            </a:r>
          </a:p>
          <a:p>
            <a:r>
              <a:rPr lang="en-US" smtClean="0"/>
              <a:t>    return toString;   </a:t>
            </a:r>
          </a:p>
          <a:p>
            <a:r>
              <a:rPr lang="en-US" smtClean="0"/>
              <a:t>}</a:t>
            </a:r>
          </a:p>
          <a:p>
            <a:endParaRPr lang="en-US" smtClean="0"/>
          </a:p>
          <a:p>
            <a:r>
              <a:rPr lang="en-US" smtClean="0"/>
              <a:t>int main()</a:t>
            </a:r>
          </a:p>
          <a:p>
            <a:r>
              <a:rPr lang="en-US" smtClean="0"/>
              <a:t>{</a:t>
            </a:r>
          </a:p>
          <a:p>
            <a:r>
              <a:rPr lang="en-US" smtClean="0"/>
              <a:t>  char a = 255;</a:t>
            </a:r>
          </a:p>
          <a:p>
            <a:r>
              <a:rPr lang="en-US" smtClean="0"/>
              <a:t>  char b = 2;</a:t>
            </a:r>
          </a:p>
          <a:p>
            <a:r>
              <a:rPr lang="en-US" smtClean="0"/>
              <a:t>  printf("a: %s, b: %s, a &amp; b: %s\n", fmt(a), fmt(b) , fmt(a &amp; b));</a:t>
            </a:r>
          </a:p>
          <a:p>
            <a:r>
              <a:rPr lang="en-US" smtClean="0"/>
              <a:t>  printf("a: %s, b: %s, a &amp; b: %s\n", fmt(a), fmt(b) , fmt(a | b));</a:t>
            </a:r>
          </a:p>
          <a:p>
            <a:r>
              <a:rPr lang="en-US" smtClean="0"/>
              <a:t>  printf("a: %s, b: %s, a &amp; b: %s\n", fmt(a), fmt(b) , fmt(a ^ b));</a:t>
            </a:r>
          </a:p>
          <a:p>
            <a:r>
              <a:rPr lang="en-US" smtClean="0"/>
              <a:t>  printf("a: %s, a &lt;&lt; b: %s\n", fmt(a), fmt(a &lt;&lt; b));</a:t>
            </a:r>
          </a:p>
          <a:p>
            <a:r>
              <a:rPr lang="en-US" smtClean="0"/>
              <a:t>  printf("a: %s, a &gt;&gt; b: %s\n", fmt(a), fmt(a &gt;&gt; b));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  printf("a: %s, ~a: %s\n", fmt(a), fmt(~a));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}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21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4943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Images: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CPU: https://www.iconfinder.com/icons/2317792/applet_chip_cpu_electronics_microchip_pc_proceesor_icon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8941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230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74395518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231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245786255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4339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434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94C2F4A0-40F5-41B1-AEEB-AD10DF3CDE82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232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434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4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Analog/Digital-Wandler: Elektronische Schaltung zur Messung einer anliegenden Spannung. Das Ergebnis dieser Messung wird als digitaler Wert zur Verfügung gestellt.</a:t>
            </a:r>
          </a:p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AD-Wandler Kanäle: Anzahl von Anschlüssen, die mit dem AD-Wandler verbunden werden können.</a:t>
            </a:r>
          </a:p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CAN-Controller: Modul zur Anbindung an einen CAN-Bus (Controller Area Network), der insbesondere im Automobilbereich weit verbreitet ist.</a:t>
            </a:r>
          </a:p>
        </p:txBody>
      </p:sp>
    </p:spTree>
    <p:extLst>
      <p:ext uri="{BB962C8B-B14F-4D97-AF65-F5344CB8AC3E}">
        <p14:creationId xmlns:p14="http://schemas.microsoft.com/office/powerpoint/2010/main" val="175762343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536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536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873C5F2-EA3E-4E71-B04E-28B60E76BB77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233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5365" name="Text Box 1"/>
          <p:cNvSpPr txBox="1">
            <a:spLocks noGrp="1" noChangeArrowheads="1"/>
          </p:cNvSpPr>
          <p:nvPr>
            <p:ph type="body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Potentiometer: Einstellbarer elektrischer Widerstand</a:t>
            </a:r>
          </a:p>
        </p:txBody>
      </p:sp>
      <p:sp>
        <p:nvSpPr>
          <p:cNvPr id="15366" name="Rectangle 2"/>
          <p:cNvSpPr txBox="1"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36401484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638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638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7D38A484-940D-4467-A555-EBC400D1015B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234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638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9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234547912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7411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741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368BE39E-B36E-4B16-BA95-76AFEBDBE18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235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741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4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60988241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843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843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4D32E8A7-AD49-4F13-AA5E-7B3E198935FF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236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843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USART (Universal Asynchronous Receiver Transmitter): Schnittstelle für einfache bidirektionale serielle Kommunikation</a:t>
            </a:r>
          </a:p>
        </p:txBody>
      </p:sp>
    </p:spTree>
    <p:extLst>
      <p:ext uri="{BB962C8B-B14F-4D97-AF65-F5344CB8AC3E}">
        <p14:creationId xmlns:p14="http://schemas.microsoft.com/office/powerpoint/2010/main" val="337068229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9459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946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DDE056A8-2433-4AE8-8466-B1DE0B7B3561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237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946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62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023645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dirty="0" smtClean="0"/>
              <a:t>ElevatorStrategy</a:t>
            </a:r>
            <a:r>
              <a:rPr lang="en-US" baseline="0" dirty="0" smtClean="0"/>
              <a:t> kann nicht instantiiert werden</a:t>
            </a:r>
          </a:p>
          <a:p>
            <a:pPr marL="171450" indent="-171450">
              <a:buFontTx/>
              <a:buChar char="-"/>
            </a:pPr>
            <a:r>
              <a:rPr lang="en-US" b="1" baseline="0" dirty="0" smtClean="0"/>
              <a:t>Floor</a:t>
            </a:r>
            <a:r>
              <a:rPr lang="en-US" baseline="0" dirty="0" smtClean="0"/>
              <a:t> besitzt 0 </a:t>
            </a:r>
            <a:r>
              <a:rPr lang="en-US" baseline="0" dirty="0" err="1" smtClean="0"/>
              <a:t>oder</a:t>
            </a:r>
            <a:r>
              <a:rPr lang="en-US" baseline="0" smtClean="0"/>
              <a:t> mehr (</a:t>
            </a:r>
            <a:r>
              <a:rPr lang="en-US" b="1" baseline="0" smtClean="0"/>
              <a:t>0..*</a:t>
            </a:r>
            <a:r>
              <a:rPr lang="en-US" b="0" baseline="0" smtClean="0"/>
              <a:t>)</a:t>
            </a:r>
            <a:r>
              <a:rPr lang="en-US" b="1" baseline="0" smtClean="0"/>
              <a:t> </a:t>
            </a:r>
            <a:r>
              <a:rPr lang="en-US" baseline="0" smtClean="0"/>
              <a:t>wartende Personen (</a:t>
            </a:r>
            <a:r>
              <a:rPr lang="en-US" b="1" baseline="0" smtClean="0"/>
              <a:t>waitingPeople</a:t>
            </a:r>
            <a:r>
              <a:rPr lang="en-US" baseline="0" smtClean="0"/>
              <a:t>)+ von einer Person kann ich </a:t>
            </a:r>
            <a:r>
              <a:rPr lang="en-US" b="1" baseline="0" smtClean="0"/>
              <a:t>nicht </a:t>
            </a:r>
            <a:r>
              <a:rPr lang="en-US" baseline="0" smtClean="0"/>
              <a:t>zu ihrem Floor zurücknavigieren</a:t>
            </a:r>
          </a:p>
          <a:p>
            <a:pPr marL="171450" indent="-171450">
              <a:buFontTx/>
              <a:buChar char="-"/>
            </a:pPr>
            <a:r>
              <a:rPr lang="en-US" b="1" smtClean="0"/>
              <a:t>EnergyMinimizingStrategy</a:t>
            </a:r>
            <a:r>
              <a:rPr lang="en-US" b="0" baseline="0" smtClean="0"/>
              <a:t> erbt von </a:t>
            </a:r>
            <a:r>
              <a:rPr lang="en-US" b="1" baseline="0" smtClean="0"/>
              <a:t>ElevatorStrategy</a:t>
            </a:r>
          </a:p>
          <a:p>
            <a:pPr marL="171450" indent="-171450">
              <a:buFontTx/>
              <a:buChar char="-"/>
            </a:pPr>
            <a:r>
              <a:rPr lang="en-US" b="1" baseline="0" smtClean="0"/>
              <a:t>Floor</a:t>
            </a:r>
            <a:r>
              <a:rPr lang="en-US" b="0" baseline="0" smtClean="0"/>
              <a:t> ist ein Teil von </a:t>
            </a:r>
            <a:r>
              <a:rPr lang="en-US" b="1" baseline="0" smtClean="0"/>
              <a:t>Building</a:t>
            </a:r>
            <a:r>
              <a:rPr lang="en-US" b="0" baseline="0" smtClean="0"/>
              <a:t> – wenn eine </a:t>
            </a:r>
            <a:r>
              <a:rPr lang="en-US" b="1" baseline="0" smtClean="0"/>
              <a:t>Building-Instanz</a:t>
            </a:r>
            <a:r>
              <a:rPr lang="en-US" b="0" baseline="0" smtClean="0"/>
              <a:t> zerstört wird, müssen auch alle enthaltenen </a:t>
            </a:r>
            <a:r>
              <a:rPr lang="en-US" b="1" baseline="0" smtClean="0"/>
              <a:t>Floor-Instanzen</a:t>
            </a:r>
            <a:r>
              <a:rPr lang="en-US" b="0" baseline="0" smtClean="0"/>
              <a:t> zerstört werden</a:t>
            </a:r>
          </a:p>
          <a:p>
            <a:pPr marL="171450" indent="-171450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048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048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62A0A1C-AB20-40E2-807C-FC984F3F4C45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238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048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96203660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048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048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62A0A1C-AB20-40E2-807C-FC984F3F4C45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239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048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54339746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240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48752488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244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9835381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252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317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mtClean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/>
              <a:t>R. Kluge,</a:t>
            </a:r>
            <a:r>
              <a:rPr lang="en-US" sz="800" baseline="0" smtClean="0"/>
              <a:t> A. Anjorin </a:t>
            </a:r>
            <a:r>
              <a:rPr lang="en-US" sz="800" smtClean="0"/>
              <a:t>| Real-Time Systems Lab | TU Darmstadt | 2014 - 2017 | Creative Commons Attribution-NonCommercial 4.0 International</a:t>
            </a:r>
            <a:endParaRPr lang="en-US" sz="1200" smtClean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smtClean="0"/>
              <a:t>Roland Kluge</a:t>
            </a:r>
            <a:r>
              <a:rPr lang="nl-NL" sz="1200" smtClean="0"/>
              <a:t/>
            </a:r>
            <a:br>
              <a:rPr lang="nl-NL" sz="1200" smtClean="0"/>
            </a:br>
            <a:endParaRPr lang="nl-NL" sz="1000" smtClean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smtClean="0"/>
              <a:t>roland.kluge@es.tu-darmstadt.de</a:t>
            </a:r>
            <a:r>
              <a:rPr lang="nl-NL" sz="1000" smtClean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 smtClean="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Prof. Dr. rer. nat. Andy Schürr</a:t>
            </a:r>
            <a:br>
              <a:rPr lang="en-US" sz="1000" smtClean="0"/>
            </a:br>
            <a:r>
              <a:rPr lang="en-US" sz="1000" smtClean="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93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33311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17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 smtClean="0"/>
              <a:t>Intermezzo</a:t>
            </a:r>
            <a:endParaRPr lang="de-DE" dirty="0"/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 smtClean="0"/>
              <a:t>Mastertextformat bearbeiten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96" r:id="rId17" imgW="1038370" imgH="980952" progId="">
                  <p:embed/>
                </p:oleObj>
              </mc:Choice>
              <mc:Fallback>
                <p:oleObj r:id="rId17" imgW="1038370" imgH="98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smtClean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08.09.2017</a:t>
            </a:fld>
            <a:r>
              <a:rPr lang="en-GB" altLang="de-DE" sz="1000" smtClean="0">
                <a:solidFill>
                  <a:srgbClr val="000000"/>
                </a:solidFill>
              </a:rPr>
              <a:t>  |  </a:t>
            </a:r>
            <a:r>
              <a:rPr lang="en-US" altLang="de-DE" sz="1000" smtClean="0">
                <a:solidFill>
                  <a:srgbClr val="000000"/>
                </a:solidFill>
              </a:rPr>
              <a:t>Programmierpraktikum C und C++ | R. Kluge, A. Anjorin</a:t>
            </a:r>
            <a:endParaRPr lang="en-GB" altLang="de-DE" sz="1000" smtClean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6" r:id="rId11"/>
    <p:sldLayoutId id="2147484087" r:id="rId12"/>
    <p:sldLayoutId id="2147484089" r:id="rId1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643yg" TargetMode="Externa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++11#Explicitly_defaulted_and_deleted_special_member_functions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moodle.tu-darmstadt.de/course/view.php?id=9352" TargetMode="External"/><Relationship Id="rId3" Type="http://schemas.openxmlformats.org/officeDocument/2006/relationships/hyperlink" Target="https://github.com/Echtzeitsysteme/tud-cppp/" TargetMode="External"/><Relationship Id="rId7" Type="http://schemas.openxmlformats.org/officeDocument/2006/relationships/hyperlink" Target="https://github.com/Echtzeitsysteme/tud-cppp/wiki/Arbeiten-mit-git" TargetMode="External"/><Relationship Id="rId2" Type="http://schemas.openxmlformats.org/officeDocument/2006/relationships/hyperlink" Target="http://www.es.tu-darmstadt.de/studentftp/cp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://git-scm.com/book/de" TargetMode="External"/><Relationship Id="rId4" Type="http://schemas.openxmlformats.org/officeDocument/2006/relationships/hyperlink" Target="https://github.com/Echtzeitsysteme/tud-cppp/wiki/" TargetMode="External"/><Relationship Id="rId9" Type="http://schemas.openxmlformats.org/officeDocument/2006/relationships/image" Target="../media/image16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tiny.cc/es-cppp-vm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9.jpe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51.xml"/><Relationship Id="rId7" Type="http://schemas.openxmlformats.org/officeDocument/2006/relationships/hyperlink" Target="https://en.wikipedia.org/wiki/Virtual_method_table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4.emf"/><Relationship Id="rId5" Type="http://schemas.openxmlformats.org/officeDocument/2006/relationships/package" Target="../embeddings/Microsoft_Excel-Arbeitsblatt1.xlsx"/><Relationship Id="rId10" Type="http://schemas.openxmlformats.org/officeDocument/2006/relationships/image" Target="../media/image45.emf"/><Relationship Id="rId4" Type="http://schemas.openxmlformats.org/officeDocument/2006/relationships/oleObject" Target="../embeddings/oleObject4.bin"/><Relationship Id="rId9" Type="http://schemas.openxmlformats.org/officeDocument/2006/relationships/package" Target="../embeddings/Microsoft_Excel-Arbeitsblatt2.xlsx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earncpp.com/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ladedu.com/cpp/zum_mitnehmen/cpp_einf.pdf" TargetMode="External"/><Relationship Id="rId2" Type="http://schemas.openxmlformats.org/officeDocument/2006/relationships/hyperlink" Target="http://mindview.net/Books/TICPP/ThinkingInCPP2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bim.fh-regensburg.de/~sce39014/pg1/pg1-skript.pdf" TargetMode="External"/><Relationship Id="rId11" Type="http://schemas.openxmlformats.org/officeDocument/2006/relationships/hyperlink" Target="http://bytesnobjects.dev.geekbetrieb.de/cpp" TargetMode="External"/><Relationship Id="rId5" Type="http://schemas.openxmlformats.org/officeDocument/2006/relationships/hyperlink" Target="http://www.ldv.ei.tum.de/lehre/grundkurs-c/" TargetMode="External"/><Relationship Id="rId10" Type="http://schemas.openxmlformats.org/officeDocument/2006/relationships/hyperlink" Target="https://google.github.io/styleguide/cppguide.html" TargetMode="External"/><Relationship Id="rId4" Type="http://schemas.openxmlformats.org/officeDocument/2006/relationships/hyperlink" Target="http://www.ldv.ei.tum.de/lehre/programmierpraktikum-c/" TargetMode="External"/><Relationship Id="rId9" Type="http://schemas.openxmlformats.org/officeDocument/2006/relationships/hyperlink" Target="http://www.cprogramming.com/" TargetMode="Externa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7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ompile_cpp11_online.php" TargetMode="External"/><Relationship Id="rId2" Type="http://schemas.openxmlformats.org/officeDocument/2006/relationships/hyperlink" Target="http://cpp.s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.rheinwerk-verlag.de/c_von_a_bis_z/006_c_operatoren_005.htm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75wgv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hyperlink" Target="https://barrgroup.com/Embedded-Systems/How-To/C-Volatile-Keyword" TargetMode="Externa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2050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ypress.com/documentation/development-kitsboards/sk-fm4-176l-s6e2cc-fm4-family-quick-start-guide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5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5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://creativecommons.org/licenses/by-nc-nd/4.0/" TargetMode="Externa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hyperlink" Target="http://thbecker.net/articles/rvalue_references/section_01.html" TargetMode="Externa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hyperlink" Target="http://cpp.sh/" TargetMode="External"/><Relationship Id="rId2" Type="http://schemas.openxmlformats.org/officeDocument/2006/relationships/hyperlink" Target="https://tohtml.com/c/" TargetMode="Externa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rogramming.com/declare_vs_define.html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entor.com/colinwalls/blog/2014/06/02/struct-vs-class-in-c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union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language/enum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keyword/static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obe.com/tiobe_index?page=inde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7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://www.boost.or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typecasting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Null_pointer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noProof="0" dirty="0"/>
          </a:p>
        </p:txBody>
      </p:sp>
      <p:pic>
        <p:nvPicPr>
          <p:cNvPr id="32770" name="Picture 2" descr="http://www.krabbelstube.at/typo3temp/pics/47015df96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4808" y="2420938"/>
            <a:ext cx="85725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520" y="2564904"/>
            <a:ext cx="6833324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noProof="0" dirty="0" smtClean="0"/>
              <a:t>Termin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Datum:	04. Oktober 2017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Uhrzeit:	16:15 - 18:15 (90min Bearbeitungszeit)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Raum: 	S1|01 A1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Inhalt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Tag 1 – Tag 4: C++-Programmierung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Tag 5 – Tag 6: </a:t>
            </a:r>
            <a:r>
              <a:rPr lang="de-DE" altLang="de-DE" noProof="0" smtClean="0"/>
              <a:t>C-Programmierung (generisch &amp; für Microcontroller)</a:t>
            </a:r>
          </a:p>
          <a:p>
            <a:pPr marL="180975" lvl="1" indent="0">
              <a:buNone/>
            </a:pPr>
            <a:r>
              <a:rPr lang="de-DE" altLang="de-DE"/>
              <a:t>	</a:t>
            </a:r>
            <a:r>
              <a:rPr lang="de-DE" altLang="de-DE" smtClean="0"/>
              <a:t>Microcontroller-Programmierung ist </a:t>
            </a:r>
            <a:r>
              <a:rPr lang="de-DE" altLang="de-DE" b="1" smtClean="0"/>
              <a:t>nicht</a:t>
            </a:r>
            <a:r>
              <a:rPr lang="de-DE" altLang="de-DE" smtClean="0"/>
              <a:t> klausurrelevant.</a:t>
            </a:r>
            <a:endParaRPr lang="de-DE" altLang="de-DE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Vorbereitung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 smtClean="0"/>
              <a:t>Konzepte der Vorlesung verstehen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 smtClean="0"/>
              <a:t>Übungen aus dem Praktikum selbstständig lösen</a:t>
            </a:r>
            <a:endParaRPr lang="de-DE" altLang="de-DE" sz="1600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Zur 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 smtClean="0"/>
              <a:t>amtlicher 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 smtClean="0"/>
              <a:t>Klausuranmeldung (TUCaN!)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6192837" y="1614140"/>
            <a:ext cx="2698751" cy="950764"/>
          </a:xfrm>
          <a:prstGeom prst="wedgeRoundRectCallout">
            <a:avLst>
              <a:gd name="adj1" fmla="val -58303"/>
              <a:gd name="adj2" fmla="val -1928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Einsicht </a:t>
            </a:r>
            <a:r>
              <a:rPr lang="de-DE" b="1" smtClean="0">
                <a:solidFill>
                  <a:schemeClr val="bg1"/>
                </a:solidFill>
              </a:rPr>
              <a:t>am 23.+24.10.2017 </a:t>
            </a:r>
            <a:r>
              <a:rPr lang="de-DE" b="1" dirty="0" smtClean="0">
                <a:solidFill>
                  <a:schemeClr val="bg1"/>
                </a:solidFill>
              </a:rPr>
              <a:t>geplant.</a:t>
            </a:r>
            <a:endParaRPr lang="de-DE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smtClean="0"/>
              <a:t>Kopieren bei der Übergabe ist oft nicht gewollt. Lösungsmöglichkeiten:</a:t>
            </a:r>
            <a:endParaRPr lang="de-DE" altLang="de-DE" sz="22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(1</a:t>
            </a:r>
            <a:r>
              <a:rPr lang="de-DE" altLang="de-DE" sz="2200" b="0" smtClean="0"/>
              <a:t>)  </a:t>
            </a:r>
            <a:r>
              <a:rPr lang="de-DE" altLang="de-DE" sz="2200" b="0"/>
              <a:t>Übergabe </a:t>
            </a:r>
            <a:r>
              <a:rPr lang="de-DE" altLang="de-DE" sz="2200" b="0" smtClean="0"/>
              <a:t>"per Referenz" </a:t>
            </a:r>
            <a:r>
              <a:rPr lang="de-DE" altLang="de-DE" sz="2200" b="0"/>
              <a:t>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Reference</a:t>
            </a:r>
            <a:r>
              <a:rPr lang="de-DE" altLang="de-DE" sz="2200" b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38933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wird keine Kopie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err="1" smtClean="0">
                <a:solidFill>
                  <a:schemeClr val="bg1"/>
                </a:solidFill>
              </a:rPr>
              <a:t>iUseAReference</a:t>
            </a:r>
            <a:r>
              <a:rPr lang="de-DE" smtClean="0">
                <a:solidFill>
                  <a:schemeClr val="bg1"/>
                </a:solidFill>
              </a:rPr>
              <a:t> kann </a:t>
            </a:r>
            <a:r>
              <a:rPr lang="de-DE">
                <a:solidFill>
                  <a:schemeClr val="bg1"/>
                </a:solidFill>
              </a:rPr>
              <a:t>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9" grpId="0" animBg="1"/>
      <p:bldP spid="21511" grpId="0" animBg="1"/>
      <p:bldP spid="21512" grpId="0"/>
      <p:bldP spid="16" grpId="0" animBg="1"/>
      <p:bldP spid="18" grpId="0" animBg="1"/>
      <p:bldP spid="2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197069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(2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 i="1" err="1"/>
              <a:t>const</a:t>
            </a:r>
            <a:r>
              <a:rPr lang="de-DE" altLang="de-DE" sz="220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Dies </a:t>
            </a:r>
            <a:r>
              <a:rPr lang="de-DE" b="1">
                <a:solidFill>
                  <a:schemeClr val="bg1"/>
                </a:solidFill>
              </a:rPr>
              <a:t>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 smtClean="0">
                <a:solidFill>
                  <a:srgbClr val="000000"/>
                </a:solidFill>
                <a:latin typeface="Consolas"/>
              </a:rPr>
            </a:br>
            <a:r>
              <a:rPr lang="de-DE" sz="1600" b="1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["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"]"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>
                <a:solidFill>
                  <a:srgbClr val="005032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(0);</a:t>
            </a:r>
            <a:endParaRPr lang="de-DE" sz="1600">
              <a:solidFill>
                <a:srgbClr val="000000"/>
              </a:solidFill>
              <a:highlight>
                <a:srgbClr val="F0D8A8"/>
              </a:highlight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);</a:t>
            </a:r>
            <a:endParaRPr lang="de-DE" sz="1600">
              <a:solidFill>
                <a:srgbClr val="000000"/>
              </a:solidFill>
              <a:highlight>
                <a:srgbClr val="F0D8A8"/>
              </a:highlight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</a:t>
            </a:r>
            <a:endParaRPr lang="de-DE" sz="160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(3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Äquivalent zu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458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die Übergabe per </a:t>
            </a:r>
            <a:r>
              <a:rPr lang="de-DE" altLang="de-DE" sz="1800" b="0" i="1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 b="0"/>
              <a:t>ein </a:t>
            </a:r>
            <a:r>
              <a:rPr lang="de-DE" altLang="de-DE" sz="1800"/>
              <a:t>sinnvoller Default</a:t>
            </a:r>
            <a:r>
              <a:rPr lang="de-DE" altLang="de-DE" sz="1800" b="0"/>
              <a:t>?</a:t>
            </a:r>
          </a:p>
        </p:txBody>
      </p:sp>
      <p:sp>
        <p:nvSpPr>
          <p:cNvPr id="24581" name="Textfeld 4"/>
          <p:cNvSpPr txBox="1">
            <a:spLocks noChangeArrowheads="1"/>
          </p:cNvSpPr>
          <p:nvPr/>
        </p:nvSpPr>
        <p:spPr bwMode="auto">
          <a:xfrm>
            <a:off x="250825" y="3109913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ist die Übergabe per </a:t>
            </a:r>
            <a:r>
              <a:rPr lang="de-DE" altLang="de-DE" sz="1800" b="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/>
              <a:t>nicht möglich</a:t>
            </a:r>
            <a:r>
              <a:rPr lang="de-DE" altLang="de-DE" sz="1800" b="0"/>
              <a:t>?</a:t>
            </a:r>
          </a:p>
        </p:txBody>
      </p:sp>
      <p:sp>
        <p:nvSpPr>
          <p:cNvPr id="24582" name="Textfeld 4"/>
          <p:cNvSpPr txBox="1">
            <a:spLocks noChangeArrowheads="1"/>
          </p:cNvSpPr>
          <p:nvPr/>
        </p:nvSpPr>
        <p:spPr bwMode="auto">
          <a:xfrm>
            <a:off x="250825" y="4189413"/>
            <a:ext cx="446563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(sogar in vielen Fällen muss) man die </a:t>
            </a:r>
            <a:r>
              <a:rPr lang="de-DE" altLang="de-DE" sz="1800"/>
              <a:t>Initialisierungsliste</a:t>
            </a:r>
            <a:r>
              <a:rPr lang="de-DE" altLang="de-DE" sz="1800" b="0"/>
              <a:t> verwenden?</a:t>
            </a:r>
          </a:p>
        </p:txBody>
      </p:sp>
    </p:spTree>
    <p:extLst>
      <p:ext uri="{BB962C8B-B14F-4D97-AF65-F5344CB8AC3E}">
        <p14:creationId xmlns:p14="http://schemas.microsoft.com/office/powerpoint/2010/main" val="244693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4" y="2204864"/>
            <a:ext cx="8101657" cy="417544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smtClean="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&amp;operator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return *this;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7514473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 (I)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noProof="0" dirty="0" smtClean="0"/>
              <a:t>Neben dem </a:t>
            </a:r>
            <a:r>
              <a:rPr lang="de-DE" b="0" noProof="0" dirty="0" err="1" smtClean="0"/>
              <a:t>Kopierkonstruktor</a:t>
            </a:r>
            <a:r>
              <a:rPr lang="de-DE" b="0" noProof="0" dirty="0" smtClean="0"/>
              <a:t> gibt es auch noch eine andere Art, den </a:t>
            </a:r>
            <a:r>
              <a:rPr lang="de-DE" b="1" noProof="0" dirty="0" smtClean="0"/>
              <a:t>Zustand eines Objektes zu übertragen</a:t>
            </a:r>
            <a:r>
              <a:rPr lang="de-DE" b="0" noProof="0" dirty="0" smtClean="0"/>
              <a:t>: den </a:t>
            </a:r>
            <a:r>
              <a:rPr lang="de-DE" b="1" noProof="0" dirty="0" err="1" smtClean="0"/>
              <a:t>Assignment</a:t>
            </a:r>
            <a:r>
              <a:rPr lang="de-DE" b="1" noProof="0" dirty="0" smtClean="0"/>
              <a:t>-Operator</a:t>
            </a:r>
          </a:p>
          <a:p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539552" y="3855383"/>
            <a:ext cx="7472780" cy="664797"/>
            <a:chOff x="1527204" y="5469854"/>
            <a:chExt cx="7472780" cy="664797"/>
          </a:xfrm>
        </p:grpSpPr>
        <p:sp>
          <p:nvSpPr>
            <p:cNvPr id="14" name="Abgerundetes Rechteck 13"/>
            <p:cNvSpPr/>
            <p:nvPr/>
          </p:nvSpPr>
          <p:spPr>
            <a:xfrm>
              <a:off x="1763688" y="5524514"/>
              <a:ext cx="7236296" cy="58961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04813">
                <a:defRPr/>
              </a:pPr>
              <a:r>
                <a:rPr lang="de-DE" b="1" err="1" smtClean="0">
                  <a:solidFill>
                    <a:schemeClr val="bg1"/>
                  </a:solidFill>
                </a:rPr>
                <a:t>Copy</a:t>
              </a:r>
              <a:r>
                <a:rPr lang="de-DE" b="1">
                  <a:solidFill>
                    <a:schemeClr val="bg1"/>
                  </a:solidFill>
                </a:rPr>
                <a:t>-</a:t>
              </a:r>
              <a:r>
                <a:rPr lang="de-DE" b="1" smtClean="0">
                  <a:solidFill>
                    <a:schemeClr val="bg1"/>
                  </a:solidFill>
                </a:rPr>
                <a:t>Konstruktor 		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beim Initialisieren</a:t>
              </a:r>
              <a:r>
                <a:rPr lang="de-DE" smtClean="0">
                  <a:solidFill>
                    <a:schemeClr val="bg1"/>
                  </a:solidFill>
                </a:rPr>
                <a:t/>
              </a:r>
              <a:br>
                <a:rPr lang="de-DE" smtClean="0">
                  <a:solidFill>
                    <a:schemeClr val="bg1"/>
                  </a:solidFill>
                </a:rPr>
              </a:br>
              <a:r>
                <a:rPr lang="de-DE" b="1" smtClean="0">
                  <a:solidFill>
                    <a:schemeClr val="bg1"/>
                  </a:solidFill>
                </a:rPr>
                <a:t>Assignment-Operator 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nach dem Initialisieren</a:t>
              </a:r>
              <a:endParaRPr lang="de-DE" b="1">
                <a:solidFill>
                  <a:schemeClr val="bg1"/>
                </a:solidFill>
              </a:endParaRPr>
            </a:p>
          </p:txBody>
        </p:sp>
        <p:sp>
          <p:nvSpPr>
            <p:cNvPr id="16" name="Textfeld 15"/>
            <p:cNvSpPr txBox="1">
              <a:spLocks noChangeArrowheads="1"/>
            </p:cNvSpPr>
            <p:nvPr/>
          </p:nvSpPr>
          <p:spPr bwMode="auto">
            <a:xfrm>
              <a:off x="1527204" y="5469854"/>
              <a:ext cx="142875" cy="66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4000" b="1" smtClean="0">
                  <a:solidFill>
                    <a:srgbClr val="005AA9"/>
                  </a:solidFill>
                </a:rPr>
                <a:t>!</a:t>
              </a:r>
              <a:endParaRPr lang="de-DE" altLang="de-DE" sz="4000" b="1">
                <a:solidFill>
                  <a:srgbClr val="005AA9"/>
                </a:solidFill>
              </a:endParaRPr>
            </a:p>
          </p:txBody>
        </p:sp>
      </p:grpSp>
      <p:sp>
        <p:nvSpPr>
          <p:cNvPr id="10" name="Abgerundete rechteckige Legende 9"/>
          <p:cNvSpPr/>
          <p:nvPr/>
        </p:nvSpPr>
        <p:spPr>
          <a:xfrm>
            <a:off x="706140" y="5345490"/>
            <a:ext cx="7236296" cy="624751"/>
          </a:xfrm>
          <a:prstGeom prst="wedgeRoundRectCallout">
            <a:avLst>
              <a:gd name="adj1" fmla="val -31358"/>
              <a:gd name="adj2" fmla="val -77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Rückgabe von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*this</a:t>
            </a:r>
            <a:r>
              <a:rPr lang="de-DE" b="1" smtClean="0">
                <a:solidFill>
                  <a:schemeClr val="bg1"/>
                </a:solidFill>
              </a:rPr>
              <a:t> erlaubt Verkettung ("Operator chaining"):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EMS e1,e2,e3; e1 = e2 = e3; // same as: e1 = (e2 = e3);</a:t>
            </a:r>
            <a:endParaRPr lang="de-DE" b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670694" y="6012695"/>
            <a:ext cx="2198039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>
                <a:hlinkClick r:id="rId2"/>
              </a:rPr>
              <a:t>http://</a:t>
            </a:r>
            <a:r>
              <a:rPr lang="en-US" smtClean="0">
                <a:hlinkClick r:id="rId2"/>
              </a:rPr>
              <a:t>cpp.sh/643yg</a:t>
            </a:r>
            <a:r>
              <a:rPr lang="en-US" smtClean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-Operator: Vergleich zu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Assignment</a:t>
            </a:r>
            <a:r>
              <a:rPr lang="de-DE" noProof="0" dirty="0" smtClean="0"/>
              <a:t>-Operator kann in Java </a:t>
            </a:r>
            <a:r>
              <a:rPr lang="de-DE" b="1" noProof="0" dirty="0" smtClean="0"/>
              <a:t>nicht überschrieben/angepasst werden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Java-Primitive</a:t>
            </a:r>
            <a:r>
              <a:rPr lang="de-DE" noProof="0" dirty="0" smtClean="0"/>
              <a:t> (int, double,…): </a:t>
            </a:r>
            <a:r>
              <a:rPr lang="de-DE" b="1" noProof="0" dirty="0" smtClean="0"/>
              <a:t>Wertzuweisung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++y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Only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/>
          </a:p>
          <a:p>
            <a:r>
              <a:rPr lang="de-DE" b="1" noProof="0" dirty="0" smtClean="0"/>
              <a:t>Java-Objekte</a:t>
            </a:r>
            <a:r>
              <a:rPr lang="de-DE" noProof="0" dirty="0" smtClean="0"/>
              <a:t>: </a:t>
            </a:r>
            <a:r>
              <a:rPr lang="de-DE" b="1" noProof="0" dirty="0" smtClean="0"/>
              <a:t>Referenzzuweisung/Aliasing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y = x; // Aliasing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y.setLevel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(3); // x and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Rule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 smtClean="0">
                <a:solidFill>
                  <a:schemeClr val="bg1"/>
                </a:solidFill>
              </a:rPr>
              <a:t>Implementiert man </a:t>
            </a:r>
            <a:r>
              <a:rPr lang="de-DE" noProof="0" dirty="0" err="1" smtClean="0">
                <a:solidFill>
                  <a:schemeClr val="bg1"/>
                </a:solidFill>
              </a:rPr>
              <a:t>Copy</a:t>
            </a:r>
            <a:r>
              <a:rPr lang="de-DE" noProof="0" dirty="0" smtClean="0">
                <a:solidFill>
                  <a:schemeClr val="bg1"/>
                </a:solidFill>
              </a:rPr>
              <a:t>-Konstruktor</a:t>
            </a:r>
            <a:r>
              <a:rPr lang="de-DE" b="0" noProof="0" dirty="0" smtClean="0">
                <a:solidFill>
                  <a:schemeClr val="bg1"/>
                </a:solidFill>
              </a:rPr>
              <a:t>, </a:t>
            </a:r>
            <a:r>
              <a:rPr lang="de-DE" noProof="0" dirty="0" err="1" smtClean="0">
                <a:solidFill>
                  <a:schemeClr val="bg1"/>
                </a:solidFill>
              </a:rPr>
              <a:t>Assignment</a:t>
            </a:r>
            <a:r>
              <a:rPr lang="de-DE" noProof="0" dirty="0" smtClean="0">
                <a:solidFill>
                  <a:schemeClr val="bg1"/>
                </a:solidFill>
              </a:rPr>
              <a:t>-Operator</a:t>
            </a:r>
            <a:r>
              <a:rPr lang="de-DE" b="0" noProof="0" dirty="0" smtClean="0">
                <a:solidFill>
                  <a:schemeClr val="bg1"/>
                </a:solidFill>
              </a:rPr>
              <a:t> oder </a:t>
            </a:r>
            <a:r>
              <a:rPr lang="de-DE" noProof="0" dirty="0" err="1" smtClean="0">
                <a:solidFill>
                  <a:schemeClr val="bg1"/>
                </a:solidFill>
              </a:rPr>
              <a:t>Destruktor</a:t>
            </a:r>
            <a:r>
              <a:rPr lang="de-DE" b="0" noProof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3084458"/>
            <a:ext cx="3529087" cy="3296869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smtClean="0">
                <a:solidFill>
                  <a:srgbClr val="7F0055"/>
                </a:solidFill>
                <a:latin typeface="Courier New" panose="02070309020205020404" pitchFamily="49" charset="0"/>
              </a:rPr>
              <a:t>#</a:t>
            </a: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include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&lt;</a:t>
            </a:r>
            <a:r>
              <a:rPr lang="en-US" sz="1200" err="1">
                <a:solidFill>
                  <a:srgbClr val="2A00FF"/>
                </a:solidFill>
                <a:latin typeface="Courier New" panose="02070309020205020404" pitchFamily="49" charset="0"/>
              </a:rPr>
              <a:t>fstream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n-US" sz="1200"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200" err="1">
                <a:latin typeface="Courier New" panose="02070309020205020404" pitchFamily="49" charset="0"/>
                <a:cs typeface="Courier New" panose="02070309020205020404" pitchFamily="49" charset="0"/>
              </a:rPr>
              <a:t>logFile.open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logfile.txt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copy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constructor</a:t>
            </a:r>
          </a:p>
          <a:p>
            <a:pPr marL="0" indent="0">
              <a:buNone/>
            </a:pPr>
            <a:r>
              <a:rPr lang="en-US" sz="12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// No assignment operator</a:t>
            </a: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~</a:t>
            </a:r>
            <a:r>
              <a:rPr lang="en-US" sz="1200" err="1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C0"/>
                </a:solidFill>
                <a:highlight>
                  <a:srgbClr val="F0D8A8"/>
                </a:highlight>
                <a:latin typeface="Courier New" panose="02070309020205020404" pitchFamily="49" charset="0"/>
              </a:rPr>
              <a:t>    </a:t>
            </a:r>
            <a:r>
              <a:rPr lang="en-US" sz="1200" err="1">
                <a:latin typeface="Courier New" panose="02070309020205020404" pitchFamily="49" charset="0"/>
                <a:cs typeface="Courier New" panose="02070309020205020404" pitchFamily="49" charset="0"/>
              </a:rPr>
              <a:t>logFile.close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ofstream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00C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logFile</a:t>
            </a:r>
            <a:r>
              <a:rPr lang="en-US" sz="1200">
                <a:solidFill>
                  <a:srgbClr val="00000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200" kern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3923928" y="4437112"/>
            <a:ext cx="4572446" cy="360040"/>
          </a:xfrm>
          <a:prstGeom prst="wedgeRoundRectCallout">
            <a:avLst>
              <a:gd name="adj1" fmla="val -74347"/>
              <a:gd name="adj2" fmla="val -113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Default </a:t>
            </a:r>
            <a:r>
              <a:rPr lang="de-DE" err="1" smtClean="0">
                <a:solidFill>
                  <a:schemeClr val="bg1"/>
                </a:solidFill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-Konstruktor kopiert </a:t>
            </a:r>
            <a:r>
              <a:rPr lang="de-DE" i="1" err="1" smtClean="0">
                <a:solidFill>
                  <a:schemeClr val="bg1"/>
                </a:solidFill>
              </a:rPr>
              <a:t>logFile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3923928" y="4941168"/>
            <a:ext cx="4572446" cy="720080"/>
          </a:xfrm>
          <a:prstGeom prst="wedgeRoundRectCallout">
            <a:avLst>
              <a:gd name="adj1" fmla="val -75710"/>
              <a:gd name="adj2" fmla="val -8636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</a:t>
            </a:r>
            <a:r>
              <a:rPr lang="de-DE">
                <a:solidFill>
                  <a:schemeClr val="bg1"/>
                </a:solidFill>
              </a:rPr>
              <a:t>: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std::ostream </a:t>
            </a:r>
            <a:r>
              <a:rPr lang="de-DE">
                <a:solidFill>
                  <a:schemeClr val="bg1"/>
                </a:solidFill>
              </a:rPr>
              <a:t>hat </a:t>
            </a:r>
            <a:r>
              <a:rPr lang="de-DE" b="1">
                <a:solidFill>
                  <a:schemeClr val="bg1"/>
                </a:solidFill>
              </a:rPr>
              <a:t>keinen Kopierkonstruktor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3216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8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Rule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 smtClean="0">
                <a:solidFill>
                  <a:schemeClr val="bg1"/>
                </a:solidFill>
              </a:rPr>
              <a:t>Implementiert man </a:t>
            </a:r>
            <a:r>
              <a:rPr lang="de-DE" b="1" noProof="0" dirty="0" err="1" smtClean="0">
                <a:solidFill>
                  <a:schemeClr val="bg1"/>
                </a:solidFill>
              </a:rPr>
              <a:t>Copy</a:t>
            </a:r>
            <a:r>
              <a:rPr lang="de-DE" b="1" noProof="0" dirty="0" smtClean="0">
                <a:solidFill>
                  <a:schemeClr val="bg1"/>
                </a:solidFill>
              </a:rPr>
              <a:t>-Konstruktor</a:t>
            </a:r>
            <a:r>
              <a:rPr lang="de-DE" b="0" noProof="0" dirty="0" smtClean="0">
                <a:solidFill>
                  <a:schemeClr val="bg1"/>
                </a:solidFill>
              </a:rPr>
              <a:t>, </a:t>
            </a:r>
            <a:r>
              <a:rPr lang="de-DE" b="1" noProof="0" dirty="0" err="1" smtClean="0">
                <a:solidFill>
                  <a:schemeClr val="bg1"/>
                </a:solidFill>
              </a:rPr>
              <a:t>Assignment</a:t>
            </a:r>
            <a:r>
              <a:rPr lang="de-DE" b="1" noProof="0" dirty="0" smtClean="0">
                <a:solidFill>
                  <a:schemeClr val="bg1"/>
                </a:solidFill>
              </a:rPr>
              <a:t>-Operator</a:t>
            </a:r>
            <a:r>
              <a:rPr lang="de-DE" b="0" noProof="0" dirty="0" smtClean="0">
                <a:solidFill>
                  <a:schemeClr val="bg1"/>
                </a:solidFill>
              </a:rPr>
              <a:t> oder </a:t>
            </a:r>
            <a:r>
              <a:rPr lang="de-DE" b="1" noProof="0" dirty="0" err="1" smtClean="0">
                <a:solidFill>
                  <a:schemeClr val="bg1"/>
                </a:solidFill>
              </a:rPr>
              <a:t>Destruktor</a:t>
            </a:r>
            <a:r>
              <a:rPr lang="de-DE" b="0" noProof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573016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Der Compiler generiert einen der drei bei Bedarf automatisch, indem Felder 1:1 kopiert werden (evtl. mittels "rekursivem" </a:t>
            </a:r>
            <a:r>
              <a:rPr lang="de-DE" b="0" kern="0" err="1" smtClean="0"/>
              <a:t>Copy</a:t>
            </a:r>
            <a:r>
              <a:rPr lang="de-DE" b="0" kern="0" smtClean="0"/>
              <a:t>-Konstruktor).</a:t>
            </a:r>
            <a:br>
              <a:rPr lang="de-DE" b="0" kern="0" smtClean="0"/>
            </a:br>
            <a:endParaRPr lang="de-DE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ich </a:t>
            </a:r>
            <a:r>
              <a:rPr lang="de-DE" kern="0" smtClean="0"/>
              <a:t>Ressourcen</a:t>
            </a:r>
            <a:r>
              <a:rPr lang="de-DE" b="0" kern="0" smtClean="0"/>
              <a:t> (Speicher, File Handle,…) in einem </a:t>
            </a:r>
            <a:r>
              <a:rPr lang="de-DE" kern="0" smtClean="0"/>
              <a:t>Konstruktor</a:t>
            </a:r>
            <a:r>
              <a:rPr lang="de-DE" b="0" kern="0" smtClean="0"/>
              <a:t> akquiriere, möchte ich sie auch im </a:t>
            </a:r>
            <a:r>
              <a:rPr lang="de-DE" kern="0" smtClean="0"/>
              <a:t>Destruktor</a:t>
            </a:r>
            <a:r>
              <a:rPr lang="de-DE" b="0" kern="0" smtClean="0"/>
              <a:t> freigeben.</a:t>
            </a:r>
            <a:br>
              <a:rPr lang="de-DE" b="0" kern="0" smtClean="0"/>
            </a:br>
            <a:endParaRPr lang="en-US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Verwende ich einen </a:t>
            </a:r>
            <a:r>
              <a:rPr lang="de-DE" kern="0" smtClean="0"/>
              <a:t>eigenen </a:t>
            </a:r>
            <a:r>
              <a:rPr lang="de-DE" kern="0" err="1" smtClean="0"/>
              <a:t>Copy</a:t>
            </a:r>
            <a:r>
              <a:rPr lang="de-DE" kern="0" smtClean="0"/>
              <a:t>-Konstruktor</a:t>
            </a:r>
            <a:r>
              <a:rPr lang="de-DE" b="0" kern="0" smtClean="0"/>
              <a:t> und einen </a:t>
            </a:r>
            <a:r>
              <a:rPr lang="de-DE" kern="0" smtClean="0"/>
              <a:t>generierten </a:t>
            </a:r>
            <a:r>
              <a:rPr lang="de-DE" kern="0" err="1" smtClean="0"/>
              <a:t>Assignment</a:t>
            </a:r>
            <a:r>
              <a:rPr lang="de-DE" kern="0" smtClean="0"/>
              <a:t>-Operator</a:t>
            </a:r>
            <a:r>
              <a:rPr lang="de-DE" b="0" kern="0" smtClean="0"/>
              <a:t>, kann es zu </a:t>
            </a:r>
            <a:r>
              <a:rPr lang="de-DE" kern="0" smtClean="0"/>
              <a:t>inkonsistentem Verhalten</a:t>
            </a:r>
            <a:r>
              <a:rPr lang="de-DE" b="0" kern="0" smtClean="0"/>
              <a:t> kommen.</a:t>
            </a:r>
            <a:br>
              <a:rPr lang="de-DE" b="0" kern="0" smtClean="0"/>
            </a:br>
            <a:endParaRPr lang="de-DE" b="0" kern="0" smtClean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02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19127"/>
          </a:xfrm>
        </p:spPr>
        <p:txBody>
          <a:bodyPr/>
          <a:lstStyle/>
          <a:p>
            <a:r>
              <a:rPr lang="de-DE" noProof="0" dirty="0" smtClean="0"/>
              <a:t>Der C++-Compiler ("</a:t>
            </a:r>
            <a:r>
              <a:rPr lang="de-DE" b="1" noProof="0" dirty="0" err="1" smtClean="0"/>
              <a:t>automagically</a:t>
            </a:r>
            <a:r>
              <a:rPr lang="de-DE" noProof="0" dirty="0" smtClean="0"/>
              <a:t>") generiert automatisch eine Reihe von Methoden, falls sie </a:t>
            </a:r>
            <a:r>
              <a:rPr lang="de-DE" b="1" noProof="0" dirty="0" smtClean="0"/>
              <a:t>nicht vorhanden (=deklariert)</a:t>
            </a:r>
            <a:r>
              <a:rPr lang="de-DE" noProof="0" dirty="0" smtClean="0"/>
              <a:t> sind, </a:t>
            </a:r>
            <a:r>
              <a:rPr lang="de-DE" noProof="0" smtClean="0"/>
              <a:t>z.B.:</a:t>
            </a:r>
          </a:p>
          <a:p>
            <a:pPr lvl="1"/>
            <a:r>
              <a:rPr lang="de-DE" noProof="0" smtClean="0"/>
              <a:t>Default-Konstruktor</a:t>
            </a:r>
            <a:r>
              <a:rPr lang="de-DE" noProof="0" dirty="0" smtClean="0"/>
              <a:t>		</a:t>
            </a:r>
            <a:r>
              <a:rPr lang="de-DE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r>
              <a:rPr lang="de-DE" noProof="0" smtClean="0"/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</a:t>
            </a:r>
            <a:r>
              <a:rPr lang="de-DE" noProof="0" dirty="0" smtClean="0"/>
              <a:t>wie in </a:t>
            </a:r>
            <a:r>
              <a:rPr lang="de-DE" noProof="0" smtClean="0"/>
              <a:t>Java!)</a:t>
            </a:r>
          </a:p>
          <a:p>
            <a:pPr lvl="1"/>
            <a:r>
              <a:rPr lang="de-DE" noProof="0" smtClean="0"/>
              <a:t>Copy-Konstruktor</a:t>
            </a:r>
            <a:r>
              <a:rPr lang="de-DE" noProof="0" dirty="0" smtClean="0"/>
              <a:t>		</a:t>
            </a:r>
            <a:r>
              <a:rPr lang="de-DE" sz="1400" b="1" noProof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/>
              <a:t>Assignment-Operator		</a:t>
            </a:r>
            <a:r>
              <a:rPr lang="de-DE" sz="1400" b="1" noProof="0" smtClean="0">
                <a:solidFill>
                  <a:srgbClr val="7F0055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 &amp;operator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Destruktor</a:t>
            </a:r>
            <a:r>
              <a:rPr lang="de-DE" noProof="0" dirty="0" smtClean="0">
                <a:solidFill>
                  <a:srgbClr val="000000"/>
                </a:solidFill>
              </a:rPr>
              <a:t>			~</a:t>
            </a:r>
            <a:r>
              <a:rPr lang="de-DE" sz="1400" b="1" noProof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Initialisierungsliste </a:t>
            </a:r>
            <a:r>
              <a:rPr lang="de-DE" noProof="0" dirty="0" smtClean="0">
                <a:solidFill>
                  <a:srgbClr val="000000"/>
                </a:solidFill>
              </a:rPr>
              <a:t>		</a:t>
            </a:r>
            <a:r>
              <a:rPr lang="de-DE" noProof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de-DE" noProof="0" dirty="0" smtClean="0">
              <a:solidFill>
                <a:srgbClr val="000000"/>
              </a:solidFill>
            </a:endParaRPr>
          </a:p>
          <a:p>
            <a:endParaRPr lang="de-DE" noProof="0" dirty="0" smtClean="0"/>
          </a:p>
          <a:p>
            <a:r>
              <a:rPr lang="de-DE" noProof="0" dirty="0" smtClean="0"/>
              <a:t>Man kann auch die </a:t>
            </a:r>
            <a:r>
              <a:rPr lang="de-DE" b="1" noProof="0" smtClean="0"/>
              <a:t>Generierung unterbinden</a:t>
            </a:r>
          </a:p>
          <a:p>
            <a:pPr lvl="1"/>
            <a:r>
              <a:rPr lang="de-DE" noProof="0" smtClean="0"/>
              <a:t>vor </a:t>
            </a:r>
            <a:r>
              <a:rPr lang="de-DE" noProof="0" dirty="0" smtClean="0"/>
              <a:t>C</a:t>
            </a:r>
            <a:r>
              <a:rPr lang="de-DE" noProof="0" smtClean="0"/>
              <a:t>++11: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=(Elevator &amp;); //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WITHOUT implementation</a:t>
            </a:r>
          </a:p>
          <a:p>
            <a:pPr lvl="1"/>
            <a:r>
              <a:rPr lang="de-DE" noProof="0" smtClean="0"/>
              <a:t>seit </a:t>
            </a:r>
            <a:r>
              <a:rPr lang="de-DE" noProof="0" dirty="0" smtClean="0"/>
              <a:t>C++11</a:t>
            </a:r>
            <a:r>
              <a:rPr lang="de-DE" noProof="0" smtClean="0"/>
              <a:t>: 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=(Elevator &amp;) =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smtClean="0"/>
              <a:t>Gegenstück:</a:t>
            </a:r>
            <a:r>
              <a:rPr lang="de-DE" smtClean="0"/>
              <a:t> </a:t>
            </a:r>
            <a:r>
              <a:rPr lang="de-DE" b="1" smtClean="0"/>
              <a:t>"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= default</a:t>
            </a:r>
            <a:r>
              <a:rPr lang="de-DE" b="1" smtClean="0"/>
              <a:t>"</a:t>
            </a:r>
            <a:r>
              <a:rPr lang="de-DE" smtClean="0"/>
              <a:t>, falls man trotz (bspw.) manuell implementiertem Kopierkonstruktor die Standardimplementierung (bspw.) des parameterlosen Konstruktors haben will.</a:t>
            </a:r>
          </a:p>
          <a:p>
            <a:pPr lvl="1"/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MyClass() = default; 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1400" noProof="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6407820" y="3573016"/>
            <a:ext cx="2483768" cy="640642"/>
          </a:xfrm>
          <a:prstGeom prst="wedgeRoundRectCallout">
            <a:avLst>
              <a:gd name="adj1" fmla="val -64075"/>
              <a:gd name="adj2" fmla="val 546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Wichtig</a:t>
            </a:r>
            <a:r>
              <a:rPr lang="de-DE" smtClean="0">
                <a:solidFill>
                  <a:schemeClr val="bg1"/>
                </a:solidFill>
              </a:rPr>
              <a:t> als Zeichen an andere Entwickler!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1619672" y="6203440"/>
            <a:ext cx="7038528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en.wikipedia.org/wiki/C%2B%2B11#Explicitly_defaulted_and_deleted_special_member_functions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Jede Klasse </a:t>
            </a:r>
            <a:r>
              <a:rPr lang="de-DE" b="1" noProof="0" dirty="0" smtClean="0"/>
              <a:t>erbt (indirekt) von </a:t>
            </a:r>
            <a:r>
              <a:rPr lang="de-DE" b="1" noProof="0" dirty="0" err="1" smtClean="0"/>
              <a:t>java.lang.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Elevator {}</a:t>
            </a:r>
            <a:r>
              <a:rPr lang="de-DE" noProof="0" dirty="0" smtClean="0"/>
              <a:t>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>
                <a:sym typeface="Wingdings" panose="05000000000000000000" pitchFamily="2" charset="2"/>
              </a:rPr>
              <a:t>wird durch Compiler zu</a:t>
            </a:r>
            <a:br>
              <a:rPr lang="de-DE" noProof="0" dirty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/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Elevator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extends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{}</a:t>
            </a:r>
          </a:p>
          <a:p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Namensraum</a:t>
            </a:r>
            <a:r>
              <a:rPr lang="de-DE" noProof="0" dirty="0" smtClean="0"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de-DE" noProof="0" dirty="0" smtClean="0">
                <a:sym typeface="Wingdings" panose="05000000000000000000" pitchFamily="2" charset="2"/>
              </a:rPr>
              <a:t>wird automatisch eingebunden.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Übungsmaterial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de-DE" b="1" noProof="0" dirty="0" smtClean="0"/>
              <a:t>Virtuelle Maschine</a:t>
            </a:r>
            <a:r>
              <a:rPr lang="de-DE" noProof="0" dirty="0" smtClean="0"/>
              <a:t>:  </a:t>
            </a:r>
          </a:p>
          <a:p>
            <a:pPr lvl="1"/>
            <a:r>
              <a:rPr lang="de-DE" noProof="0" dirty="0" smtClean="0"/>
              <a:t>Downloadbereich: </a:t>
            </a:r>
            <a:r>
              <a:rPr lang="de-DE" sz="1600" noProof="0" dirty="0" smtClean="0">
                <a:hlinkClick r:id="rId2"/>
              </a:rPr>
              <a:t>http://www.es.tu-darmstadt.de/studentftp/cppp/</a:t>
            </a:r>
            <a:endParaRPr lang="de-DE" sz="1600" noProof="0" dirty="0" smtClean="0"/>
          </a:p>
          <a:p>
            <a:pPr lvl="1"/>
            <a:r>
              <a:rPr lang="de-DE" b="0" noProof="0" dirty="0" smtClean="0"/>
              <a:t>User: 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cppp</a:t>
            </a:r>
            <a:r>
              <a:rPr lang="de-DE" b="0" noProof="0" dirty="0" smtClean="0"/>
              <a:t>, PW:  </a:t>
            </a:r>
          </a:p>
          <a:p>
            <a:pPr lvl="1"/>
            <a:r>
              <a:rPr lang="de-DE" noProof="0" dirty="0" smtClean="0"/>
              <a:t>User-PW in der VM: cppprak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/>
          </a:p>
          <a:p>
            <a:r>
              <a:rPr lang="de-DE" b="1" noProof="0" dirty="0" smtClean="0"/>
              <a:t>Material</a:t>
            </a:r>
            <a:r>
              <a:rPr lang="de-DE" b="1" noProof="0" smtClean="0"/>
              <a:t>: 	</a:t>
            </a:r>
            <a:r>
              <a:rPr lang="de-DE" noProof="0" smtClean="0">
                <a:hlinkClick r:id="rId3"/>
              </a:rPr>
              <a:t>https</a:t>
            </a:r>
            <a:r>
              <a:rPr lang="de-DE" noProof="0" dirty="0" smtClean="0">
                <a:hlinkClick r:id="rId3"/>
              </a:rPr>
              <a:t>://</a:t>
            </a:r>
            <a:r>
              <a:rPr lang="de-DE" noProof="0" smtClean="0">
                <a:hlinkClick r:id="rId3"/>
              </a:rPr>
              <a:t>github.com/Echtzeitsysteme/tud-cppp/</a:t>
            </a:r>
            <a:endParaRPr lang="de-DE" noProof="0" smtClean="0"/>
          </a:p>
          <a:p>
            <a:r>
              <a:rPr lang="de-DE" b="1" smtClean="0"/>
              <a:t>Wiki mit FAQs</a:t>
            </a:r>
            <a:r>
              <a:rPr lang="de-DE"/>
              <a:t>: </a:t>
            </a:r>
            <a:r>
              <a:rPr lang="de-DE">
                <a:hlinkClick r:id="rId4"/>
              </a:rPr>
              <a:t>https://github.com/Echtzeitsysteme/tud-cppp/wiki</a:t>
            </a:r>
            <a:r>
              <a:rPr lang="de-DE" smtClean="0">
                <a:hlinkClick r:id="rId4"/>
              </a:rPr>
              <a:t>/</a:t>
            </a:r>
            <a:r>
              <a:rPr lang="de-DE" smtClean="0"/>
              <a:t> 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Eigenes Projekt </a:t>
            </a:r>
            <a:r>
              <a:rPr lang="de-DE" noProof="0" dirty="0" smtClean="0"/>
              <a:t>erstellen mit Git:</a:t>
            </a:r>
          </a:p>
          <a:p>
            <a:pPr lvl="1"/>
            <a:r>
              <a:rPr lang="de-DE" b="0" noProof="0" dirty="0" smtClean="0"/>
              <a:t>Einführung in Git: </a:t>
            </a:r>
            <a:r>
              <a:rPr lang="de-DE" sz="1600" b="0" noProof="0" dirty="0" smtClean="0">
                <a:hlinkClick r:id="rId5"/>
              </a:rPr>
              <a:t>http://git-scm.com/book/de</a:t>
            </a:r>
            <a:endParaRPr lang="de-DE" sz="1600" b="0" noProof="0" dirty="0" smtClean="0"/>
          </a:p>
          <a:p>
            <a:pPr lvl="1"/>
            <a:r>
              <a:rPr lang="de-DE" b="0" noProof="0" dirty="0" smtClean="0"/>
              <a:t>Kostenfreie Git-Repositories auf </a:t>
            </a:r>
            <a:r>
              <a:rPr lang="de-DE" b="0" noProof="0" dirty="0" smtClean="0">
                <a:hlinkClick r:id="rId6"/>
              </a:rPr>
              <a:t>https</a:t>
            </a:r>
            <a:r>
              <a:rPr lang="de-DE" sz="1800" b="0" noProof="0" dirty="0" smtClean="0">
                <a:hlinkClick r:id="rId6"/>
              </a:rPr>
              <a:t>://</a:t>
            </a:r>
            <a:r>
              <a:rPr lang="de-DE" b="0" noProof="0" dirty="0" smtClean="0">
                <a:hlinkClick r:id="rId6"/>
              </a:rPr>
              <a:t>github.com/</a:t>
            </a:r>
            <a:r>
              <a:rPr lang="de-DE" b="0" noProof="0" dirty="0" smtClean="0"/>
              <a:t> </a:t>
            </a:r>
          </a:p>
          <a:p>
            <a:pPr marL="180975" lvl="1" indent="0">
              <a:buNone/>
            </a:pPr>
            <a:r>
              <a:rPr lang="de-DE" noProof="0" dirty="0" smtClean="0"/>
              <a:t>   (auch private Repositories als Student kostenfrei möglich)</a:t>
            </a:r>
            <a:endParaRPr lang="de-DE" b="0" noProof="0" dirty="0" smtClean="0"/>
          </a:p>
          <a:p>
            <a:pPr lvl="1"/>
            <a:r>
              <a:rPr lang="de-DE" noProof="0" dirty="0" smtClean="0"/>
              <a:t>Siehe auch unser Github-Wiki: </a:t>
            </a:r>
          </a:p>
          <a:p>
            <a:pPr marL="180975" lvl="1" indent="0">
              <a:buNone/>
            </a:pPr>
            <a:r>
              <a:rPr lang="de-DE" noProof="0" dirty="0" smtClean="0"/>
              <a:t>   </a:t>
            </a:r>
            <a:r>
              <a:rPr lang="de-DE" noProof="0" dirty="0" smtClean="0">
                <a:hlinkClick r:id="rId7"/>
              </a:rPr>
              <a:t>https://github.com/Echtzeitsysteme/tud-cppp/wiki/Arbeiten-mit-git</a:t>
            </a:r>
            <a:endParaRPr lang="de-DE" noProof="0" dirty="0" smtClean="0"/>
          </a:p>
          <a:p>
            <a:pPr lvl="1"/>
            <a:endParaRPr lang="de-DE" b="0" noProof="0" dirty="0" smtClean="0"/>
          </a:p>
          <a:p>
            <a:r>
              <a:rPr lang="de-DE" b="1" noProof="0" dirty="0" smtClean="0"/>
              <a:t>Fachliche Fragen </a:t>
            </a:r>
            <a:r>
              <a:rPr lang="de-DE" noProof="0" smtClean="0"/>
              <a:t>bitte </a:t>
            </a:r>
            <a:r>
              <a:rPr lang="de-DE" b="1" noProof="0" smtClean="0"/>
              <a:t>immer</a:t>
            </a:r>
            <a:r>
              <a:rPr lang="de-DE" noProof="0" smtClean="0"/>
              <a:t> über Moodle</a:t>
            </a:r>
            <a:r>
              <a:rPr lang="de-DE" noProof="0" dirty="0" smtClean="0"/>
              <a:t>:</a:t>
            </a:r>
            <a:endParaRPr lang="de-DE" b="0" noProof="0" dirty="0" smtClean="0"/>
          </a:p>
          <a:p>
            <a:pPr lvl="1"/>
            <a:r>
              <a:rPr lang="de-DE" sz="1600" noProof="0" dirty="0" smtClean="0">
                <a:hlinkClick r:id="rId8"/>
              </a:rPr>
              <a:t>https://moodle.tu-darmstadt.de/course/view.php?id=9352</a:t>
            </a:r>
            <a:r>
              <a:rPr lang="de-DE" noProof="0" dirty="0" smtClean="0"/>
              <a:t>  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5736" y="1988840"/>
            <a:ext cx="2060627" cy="4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Stolperfallen bei der Speicherverwaltung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Hängende Zeiger und Speicherlecks</a:t>
            </a:r>
            <a:endParaRPr lang="de-DE" noProof="0" dirty="0"/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"Making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g++ </a:t>
            </a:r>
            <a:r>
              <a:rPr lang="de-DE">
                <a:solidFill>
                  <a:schemeClr val="bg1"/>
                </a:solidFill>
              </a:rPr>
              <a:t>ist gnädig und lässt das mit einer Warnung durchgehen.  </a:t>
            </a:r>
            <a:r>
              <a:rPr lang="de-DE" b="1">
                <a:solidFill>
                  <a:schemeClr val="bg1"/>
                </a:solidFill>
              </a:rPr>
              <a:t>Ist trotzdem sehr schlechter Programmierstil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wird eine </a:t>
            </a:r>
            <a:r>
              <a:rPr lang="de-DE" b="1">
                <a:solidFill>
                  <a:schemeClr val="bg1"/>
                </a:solidFill>
              </a:rPr>
              <a:t>Referenz</a:t>
            </a:r>
            <a:r>
              <a:rPr lang="de-DE">
                <a:solidFill>
                  <a:schemeClr val="bg1"/>
                </a:solidFill>
              </a:rPr>
              <a:t> auf eine </a:t>
            </a:r>
            <a:r>
              <a:rPr lang="de-DE" b="1">
                <a:solidFill>
                  <a:schemeClr val="bg1"/>
                </a:solidFill>
              </a:rPr>
              <a:t>lokale Variable </a:t>
            </a:r>
            <a:r>
              <a:rPr lang="de-DE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Hängende Zeiger</a:t>
            </a:r>
            <a:br>
              <a:rPr lang="de-DE" noProof="0" dirty="0" smtClean="0"/>
            </a:br>
            <a:r>
              <a:rPr lang="de-DE" sz="2000" noProof="0" dirty="0" smtClean="0"/>
              <a:t>Referenzen auf gelöschte Objekte zurückgeben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Compiler erkennt, wann </a:t>
            </a:r>
            <a:r>
              <a:rPr lang="de-DE">
                <a:solidFill>
                  <a:schemeClr val="bg1"/>
                </a:solidFill>
              </a:rPr>
              <a:t>Kopien vermieden werden </a:t>
            </a:r>
            <a:r>
              <a:rPr lang="de-DE" smtClean="0">
                <a:solidFill>
                  <a:schemeClr val="bg1"/>
                </a:solidFill>
              </a:rPr>
              <a:t>können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Erwartet</a:t>
            </a:r>
            <a:endParaRPr lang="en-US" sz="240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Tatsächlich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noProof="0" dirty="0" smtClean="0"/>
              <a:t>Zu erwarten ist, dass bei (5.) zunächst ein Objekt mittels Default-Konstruktor angelegt und dann mittels </a:t>
            </a:r>
            <a:r>
              <a:rPr lang="de-DE" sz="1800" b="0" i="1" noProof="0" dirty="0" err="1" smtClean="0"/>
              <a:t>operator</a:t>
            </a:r>
            <a:r>
              <a:rPr lang="de-DE" sz="1800" b="0" i="1" noProof="0" dirty="0" smtClean="0"/>
              <a:t>=</a:t>
            </a:r>
            <a:r>
              <a:rPr lang="de-DE" sz="1800" b="0" noProof="0" dirty="0" smtClean="0"/>
              <a:t> überschrieben wird – C++ ist da schlauer </a:t>
            </a:r>
            <a:r>
              <a:rPr lang="de-DE" sz="1800" b="0" noProof="0" dirty="0" smtClean="0">
                <a:sym typeface="Wingdings" panose="05000000000000000000" pitchFamily="2" charset="2"/>
              </a:rPr>
              <a:t></a:t>
            </a:r>
            <a:r>
              <a:rPr lang="de-DE" b="0" noProof="0" dirty="0" smtClean="0"/>
              <a:t>.</a:t>
            </a:r>
            <a:endParaRPr lang="de-DE" b="0" noProof="0" dirty="0"/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185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&amp;operator=(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cout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 *this;</a:t>
            </a:r>
            <a:endParaRPr lang="en-US" sz="11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1100" smtClean="0">
                <a:latin typeface="Courier New" panose="02070309020205020404" pitchFamily="49" charset="0"/>
              </a:rPr>
              <a:t/>
            </a:r>
            <a:br>
              <a:rPr lang="de-DE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a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;</a:t>
            </a:r>
            <a:r>
              <a:rPr lang="en-US" sz="1100" smtClean="0">
                <a:latin typeface="Courier New" panose="02070309020205020404" pitchFamily="49" charset="0"/>
              </a:rPr>
              <a:t> </a:t>
            </a:r>
            <a:br>
              <a:rPr lang="en-US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c 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endParaRPr lang="en-US" sz="1100">
              <a:latin typeface="Courier New" panose="02070309020205020404" pitchFamily="49" charset="0"/>
            </a:endParaRP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b(a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b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d = 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 smtClean="0">
                <a:latin typeface="+mj-lt"/>
                <a:cs typeface="Courier New" panose="02070309020205020404" pitchFamily="49" charset="0"/>
              </a:rPr>
              <a:t>Ausgabe: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operator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called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smtClean="0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i="1">
                <a:solidFill>
                  <a:schemeClr val="bg1"/>
                </a:solidFill>
              </a:rPr>
              <a:t>–</a:t>
            </a:r>
            <a:r>
              <a:rPr lang="de-DE" i="1" err="1">
                <a:solidFill>
                  <a:schemeClr val="bg1"/>
                </a:solidFill>
              </a:rPr>
              <a:t>fno-elide-constructors</a:t>
            </a:r>
            <a:r>
              <a:rPr lang="de-DE">
                <a:solidFill>
                  <a:schemeClr val="bg1"/>
                </a:solidFill>
              </a:rPr>
              <a:t> wird tatsächlich kopiert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en.wikipedia.org/wiki/Copy_elision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442492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148263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Dieses Programm enthält einen Fehler!  Wer sieht ihn?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275138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"Dangling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reference to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>
                  <a:solidFill>
                    <a:schemeClr val="bg1"/>
                  </a:solidFill>
                </a:rPr>
                <a:t>Extrem gefährlich</a:t>
              </a:r>
              <a:r>
                <a:rPr lang="de-DE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Frühzeitige Zerstörung von Objekten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nullptr;</a:t>
            </a: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Nach dem Löschen immer auf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 smtClean="0">
                <a:solidFill>
                  <a:schemeClr val="bg1"/>
                </a:solidFill>
              </a:rPr>
              <a:t>setzen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127126" y="5215166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Was wird hier gelöscht?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[5706624]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ist nicht mehr möglich, </a:t>
            </a:r>
            <a:r>
              <a:rPr lang="de-DE" i="1" err="1" smtClean="0">
                <a:solidFill>
                  <a:schemeClr val="bg1"/>
                </a:solidFill>
              </a:rPr>
              <a:t>floor</a:t>
            </a:r>
            <a:r>
              <a:rPr lang="de-DE" i="1" smtClean="0">
                <a:solidFill>
                  <a:schemeClr val="bg1"/>
                </a:solidFill>
              </a:rPr>
              <a:t> [0</a:t>
            </a:r>
            <a:r>
              <a:rPr lang="de-DE" i="1">
                <a:solidFill>
                  <a:schemeClr val="bg1"/>
                </a:solidFill>
              </a:rPr>
              <a:t>]</a:t>
            </a:r>
            <a:r>
              <a:rPr lang="de-DE">
                <a:solidFill>
                  <a:schemeClr val="bg1"/>
                </a:solidFill>
              </a:rPr>
              <a:t> freizugeben!  Dies wird als ein </a:t>
            </a:r>
            <a:r>
              <a:rPr lang="de-DE" b="1">
                <a:solidFill>
                  <a:schemeClr val="bg1"/>
                </a:solidFill>
              </a:rPr>
              <a:t>Speicherleck</a:t>
            </a:r>
            <a:r>
              <a:rPr lang="de-DE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</a:p>
          <a:p>
            <a:pPr algn="l"/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  <a:endParaRPr lang="de-DE" altLang="de-DE" sz="1600">
              <a:solidFill>
                <a:schemeClr val="bg1">
                  <a:lumMod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43745" y="504530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&amp;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*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smtClean="0">
                <a:solidFill>
                  <a:srgbClr val="005032"/>
                </a:solidFill>
                <a:latin typeface="Consolas" pitchFamily="49" charset="0"/>
              </a:rPr>
              <a:t>"ownership"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Saubere Speicherverwaltung im Allgemeinen </a:t>
            </a:r>
            <a:r>
              <a:rPr lang="de-DE" b="1">
                <a:solidFill>
                  <a:schemeClr val="bg1"/>
                </a:solidFill>
              </a:rPr>
              <a:t>nur mit vielen Konventionen</a:t>
            </a:r>
            <a:r>
              <a:rPr lang="de-DE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Übungsmaterial (II)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noProof="0" dirty="0" smtClean="0"/>
              <a:t>Aufgabenblatt</a:t>
            </a:r>
          </a:p>
          <a:p>
            <a:pPr lvl="1"/>
            <a:r>
              <a:rPr lang="de-DE" noProof="0" dirty="0" smtClean="0"/>
              <a:t>Ein Dokument enthält alle Aufgaben</a:t>
            </a:r>
          </a:p>
          <a:p>
            <a:pPr lvl="2"/>
            <a:r>
              <a:rPr lang="de-DE" noProof="0" dirty="0" smtClean="0"/>
              <a:t>C++-Grundlagen</a:t>
            </a:r>
          </a:p>
          <a:p>
            <a:pPr lvl="2"/>
            <a:r>
              <a:rPr lang="de-DE" noProof="0" dirty="0" smtClean="0"/>
              <a:t>Speichermanagement in C++</a:t>
            </a:r>
          </a:p>
          <a:p>
            <a:pPr lvl="2"/>
            <a:r>
              <a:rPr lang="de-DE" noProof="0" dirty="0" smtClean="0"/>
              <a:t>Objektorientierung </a:t>
            </a:r>
          </a:p>
          <a:p>
            <a:pPr lvl="2"/>
            <a:r>
              <a:rPr lang="de-DE" noProof="0" dirty="0" smtClean="0"/>
              <a:t>Fortgeschrittene Themen</a:t>
            </a:r>
          </a:p>
          <a:p>
            <a:pPr lvl="2"/>
            <a:r>
              <a:rPr lang="de-DE" noProof="0" smtClean="0"/>
              <a:t>(Embedded) </a:t>
            </a:r>
            <a:r>
              <a:rPr lang="de-DE" noProof="0" dirty="0" smtClean="0"/>
              <a:t>C-Programmierung</a:t>
            </a:r>
          </a:p>
          <a:p>
            <a:pPr lvl="2"/>
            <a:r>
              <a:rPr lang="de-DE" noProof="0" smtClean="0"/>
              <a:t>Zusatzaufgaben: Aufzugsimulator aus </a:t>
            </a:r>
            <a:r>
              <a:rPr lang="de-DE" noProof="0" dirty="0" smtClean="0"/>
              <a:t>der Vorlesung </a:t>
            </a:r>
            <a:r>
              <a:rPr lang="de-DE" noProof="0" smtClean="0"/>
              <a:t>selber implementieren</a:t>
            </a:r>
          </a:p>
          <a:p>
            <a:pPr lvl="3"/>
            <a:r>
              <a:rPr lang="de-DE" noProof="0" smtClean="0"/>
              <a:t>Gute </a:t>
            </a:r>
            <a:r>
              <a:rPr lang="de-DE" noProof="0" dirty="0" smtClean="0"/>
              <a:t>Vorbereitung für </a:t>
            </a:r>
            <a:r>
              <a:rPr lang="de-DE" noProof="0" smtClean="0"/>
              <a:t>die Klausur!</a:t>
            </a:r>
            <a:endParaRPr lang="de-DE" noProof="0" dirty="0" smtClean="0"/>
          </a:p>
          <a:p>
            <a:pPr marL="180975" lvl="1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URL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b="1" noProof="0" dirty="0" smtClean="0">
                <a:hlinkClick r:id="rId2"/>
              </a:rPr>
              <a:t>https://github.com/Echtzeitsysteme/tud-cppp/tree/master/exercises</a:t>
            </a:r>
            <a:r>
              <a:rPr lang="de-DE" b="1" noProof="0" dirty="0" smtClean="0"/>
              <a:t> </a:t>
            </a:r>
            <a:endParaRPr lang="de-DE" noProof="0" dirty="0" smtClean="0"/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1182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Eve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"Rohzeiger" (</a:t>
            </a:r>
            <a:r>
              <a:rPr lang="de-DE" b="1" err="1" smtClean="0">
                <a:solidFill>
                  <a:schemeClr val="bg1"/>
                </a:solidFill>
              </a:rPr>
              <a:t>raw</a:t>
            </a:r>
            <a:r>
              <a:rPr lang="de-DE" b="1" smtClean="0">
                <a:solidFill>
                  <a:schemeClr val="bg1"/>
                </a:solidFill>
              </a:rPr>
              <a:t> </a:t>
            </a:r>
            <a:r>
              <a:rPr lang="de-DE" b="1" err="1" smtClean="0">
                <a:solidFill>
                  <a:schemeClr val="bg1"/>
                </a:solidFill>
              </a:rPr>
              <a:t>pointer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6868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könnte man das Problem lösen?  Wir müssen ja irgendwie entscheiden wann ein Objekt gelöscht werden darf …</a:t>
            </a:r>
          </a:p>
        </p:txBody>
      </p:sp>
    </p:spTree>
    <p:extLst>
      <p:ext uri="{BB962C8B-B14F-4D97-AF65-F5344CB8AC3E}">
        <p14:creationId xmlns:p14="http://schemas.microsoft.com/office/powerpoint/2010/main" val="89521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Mit </a:t>
            </a:r>
            <a:r>
              <a:rPr lang="de-DE" altLang="de-DE" noProof="0" dirty="0" err="1" smtClean="0"/>
              <a:t>std</a:t>
            </a:r>
            <a:r>
              <a:rPr lang="de-DE" altLang="de-DE" noProof="0" dirty="0" smtClean="0"/>
              <a:t>::</a:t>
            </a:r>
            <a:r>
              <a:rPr lang="de-DE" altLang="de-DE" noProof="0" dirty="0" err="1" smtClean="0"/>
              <a:t>shared_ptr</a:t>
            </a:r>
            <a:endParaRPr lang="de-DE" altLang="de-DE" noProof="0" dirty="0" smtClean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(auf dem Stack) als </a:t>
            </a:r>
            <a:r>
              <a:rPr lang="de-DE" b="1">
                <a:solidFill>
                  <a:schemeClr val="bg1"/>
                </a:solidFill>
              </a:rPr>
              <a:t>Wrapper</a:t>
            </a:r>
            <a:r>
              <a:rPr lang="de-DE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wissen, </a:t>
            </a:r>
            <a:r>
              <a:rPr lang="de-DE" b="1">
                <a:solidFill>
                  <a:schemeClr val="bg1"/>
                </a:solidFill>
              </a:rPr>
              <a:t>wie oft </a:t>
            </a:r>
            <a:r>
              <a:rPr lang="de-DE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>
                <a:solidFill>
                  <a:schemeClr val="bg1"/>
                </a:solidFill>
              </a:rPr>
              <a:t>Referenzcounter</a:t>
            </a:r>
            <a:r>
              <a:rPr lang="de-DE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Ist der Counter bei 0, so kann das Objekt vom </a:t>
            </a: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9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 smtClean="0"/>
              <a:t> – ohne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{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name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</a:t>
            </a:r>
            <a:r>
              <a:rPr lang="de-DE" altLang="de-DE" noProof="0" dirty="0" smtClean="0"/>
              <a:t>mit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 smtClean="0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hteck 11"/>
          <p:cNvSpPr>
            <a:spLocks noChangeArrowheads="1"/>
          </p:cNvSpPr>
          <p:nvPr/>
        </p:nvSpPr>
        <p:spPr bwMode="auto">
          <a:xfrm>
            <a:off x="338138" y="4077072"/>
            <a:ext cx="3452812" cy="477678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336550" y="5831259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Beispiel</a:t>
            </a:r>
            <a:r>
              <a:rPr lang="de-DE" altLang="de-DE" noProof="0" smtClean="0"/>
              <a:t>: Weniger Code dank smarter </a:t>
            </a:r>
            <a:r>
              <a:rPr lang="de-DE" altLang="de-DE" noProof="0" dirty="0" smtClean="0"/>
              <a:t>Zeiger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107826" y="1484313"/>
            <a:ext cx="4320000" cy="4920825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2A00FF"/>
                  </a:solidFill>
                  <a:latin typeface="Consolas" pitchFamily="49" charset="0"/>
                </a:rPr>
                <a:t>&lt;</a:t>
              </a:r>
              <a:r>
                <a:rPr lang="de-DE" altLang="de-DE" sz="1100" err="1">
                  <a:solidFill>
                    <a:srgbClr val="2A00FF"/>
                  </a:solidFill>
                  <a:latin typeface="Consolas" pitchFamily="49" charset="0"/>
                </a:rPr>
                <a:t>iostream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&gt;</a:t>
              </a: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smtClean="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using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namespace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std;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const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&amp;</a:t>
              </a:r>
              <a:r>
                <a:rPr lang="de-DE" altLang="de-DE" sz="1100" err="1" smtClean="0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"Isn't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the weather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pleasant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today,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endParaRPr lang="en-US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     &lt;&lt; 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person.getName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"?"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const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&amp;</a:t>
              </a:r>
              <a:r>
                <a:rPr lang="de-DE" altLang="de-DE" sz="1100" err="1" smtClean="0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&lt;&lt; </a:t>
              </a:r>
              <a:r>
                <a:rPr lang="de-DE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"Greeting "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person.getName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de-DE" altLang="de-DE" sz="110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"Sir"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 smtClean="0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5443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495009"/>
            <a:ext cx="4320000" cy="4920825"/>
            <a:chOff x="251519" y="1484313"/>
            <a:chExt cx="4664310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664310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#include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&lt;iostream&gt;</a:t>
              </a: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endParaRPr lang="de-DE" altLang="de-DE" sz="110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using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namespace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std;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"Isn't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the weather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pleasant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today,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endParaRPr lang="en-US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     &lt;&lt; person-&gt;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getName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"?"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"Greeting 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person-&gt;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getName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en-US" altLang="de-DE" sz="110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"Sir"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743377" y="1484313"/>
              <a:ext cx="1152128" cy="5443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1" name="Rechteck 11"/>
          <p:cNvSpPr>
            <a:spLocks noChangeArrowheads="1"/>
          </p:cNvSpPr>
          <p:nvPr/>
        </p:nvSpPr>
        <p:spPr bwMode="auto">
          <a:xfrm>
            <a:off x="4860032" y="3705886"/>
            <a:ext cx="1245493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5630523" y="3068960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Rechteck 12"/>
          <p:cNvSpPr>
            <a:spLocks noChangeArrowheads="1"/>
          </p:cNvSpPr>
          <p:nvPr/>
        </p:nvSpPr>
        <p:spPr bwMode="auto">
          <a:xfrm>
            <a:off x="6558176" y="2298684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4965940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5413871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8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std</a:t>
            </a:r>
            <a:r>
              <a:rPr lang="de-DE" noProof="0" dirty="0" smtClean="0"/>
              <a:t>::</a:t>
            </a:r>
            <a:r>
              <a:rPr lang="de-DE" noProof="0" dirty="0" err="1" smtClean="0"/>
              <a:t>make_shared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655735" y="6160251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en.cppreference.com/w/cpp/memory/shared_ptr/make_shared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643401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sz="1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::shared_ptr&lt;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nobody;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 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 delete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latin typeface="Courier New" panose="02070309020205020404" pitchFamily="49" charset="0"/>
              </a:rPr>
              <a:t> </a:t>
            </a:r>
            <a:r>
              <a:rPr lang="en-US" sz="1400" smtClean="0">
                <a:latin typeface="Courier New" panose="02070309020205020404" pitchFamily="49" charset="0"/>
              </a:rPr>
              <a:t>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&gt;(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4470492"/>
            <a:ext cx="4118800" cy="1399260"/>
          </a:xfrm>
          <a:prstGeom prst="wedgeRoundRectCallout">
            <a:avLst>
              <a:gd name="adj1" fmla="val -58701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ist vorteilhaft: </a:t>
            </a:r>
            <a:r>
              <a:rPr lang="de-DE" b="1" smtClean="0">
                <a:solidFill>
                  <a:schemeClr val="bg1"/>
                </a:solidFill>
              </a:rPr>
              <a:t>Exceptions </a:t>
            </a:r>
            <a:r>
              <a:rPr lang="de-DE" smtClean="0">
                <a:solidFill>
                  <a:schemeClr val="bg1"/>
                </a:solidFill>
              </a:rPr>
              <a:t>führen nicht zu Speicherfehlern und die </a:t>
            </a:r>
            <a:r>
              <a:rPr lang="de-DE" b="1" smtClean="0">
                <a:solidFill>
                  <a:schemeClr val="bg1"/>
                </a:solidFill>
              </a:rPr>
              <a:t>Speicherallokation </a:t>
            </a:r>
            <a:r>
              <a:rPr lang="de-DE" smtClean="0">
                <a:solidFill>
                  <a:schemeClr val="bg1"/>
                </a:solidFill>
              </a:rPr>
              <a:t>ist schneller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355976" y="2996952"/>
            <a:ext cx="4281537" cy="1099882"/>
          </a:xfrm>
          <a:prstGeom prst="wedgeRoundRectCallout">
            <a:avLst>
              <a:gd name="adj1" fmla="val -68514"/>
              <a:gd name="adj2" fmla="val 132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err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11"/>
          <p:cNvSpPr>
            <a:spLocks noChangeArrowheads="1"/>
          </p:cNvSpPr>
          <p:nvPr/>
        </p:nvSpPr>
        <p:spPr bwMode="auto">
          <a:xfrm>
            <a:off x="179512" y="5431511"/>
            <a:ext cx="4464496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813139" y="1676007"/>
            <a:ext cx="2683605" cy="644628"/>
          </a:xfrm>
          <a:prstGeom prst="wedgeRoundRectCallout">
            <a:avLst>
              <a:gd name="adj1" fmla="val -62023"/>
              <a:gd name="adj2" fmla="val 30546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std::shared_ptr()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</a:t>
            </a:r>
            <a:b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</a:b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entspricht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 (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für </a:t>
            </a:r>
            <a:r>
              <a:rPr lang="de-DE" b="1" noProof="0" dirty="0" smtClean="0"/>
              <a:t>eine Richtung der Beziehung </a:t>
            </a:r>
            <a:r>
              <a:rPr lang="de-DE" noProof="0" dirty="0" smtClean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 um "</a:t>
            </a:r>
            <a:r>
              <a:rPr lang="de-DE" b="1" noProof="0" dirty="0" smtClean="0"/>
              <a:t>extern</a:t>
            </a:r>
            <a:r>
              <a:rPr lang="de-DE" noProof="0" dirty="0" smtClean="0"/>
              <a:t>" auf Personen zu zeigen (Floor </a:t>
            </a:r>
            <a:r>
              <a:rPr lang="de-DE" noProof="0" dirty="0" smtClean="0">
                <a:sym typeface="Wingdings" pitchFamily="2" charset="2"/>
              </a:rPr>
              <a:t>auf Person</a:t>
            </a:r>
            <a:r>
              <a:rPr lang="de-DE" noProof="0" dirty="0" smtClean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Ein schwacher (</a:t>
            </a:r>
            <a:r>
              <a:rPr lang="de-DE" noProof="0" dirty="0" err="1" smtClean="0"/>
              <a:t>weak</a:t>
            </a:r>
            <a:r>
              <a:rPr lang="de-DE" noProof="0" dirty="0" smtClean="0"/>
              <a:t>) Zeiger verlangt, das </a:t>
            </a:r>
            <a:r>
              <a:rPr lang="de-DE" b="1" noProof="0" dirty="0" smtClean="0"/>
              <a:t>mindestens ein "starker"  (strong) Zeiger</a:t>
            </a:r>
            <a:r>
              <a:rPr lang="de-DE" noProof="0" dirty="0" smtClean="0"/>
              <a:t> (z.B. ein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Person wird gelöscht, sobald </a:t>
            </a:r>
            <a:r>
              <a:rPr lang="de-DE" b="1" noProof="0" dirty="0" smtClean="0"/>
              <a:t>höchstens noch schwache Zeiger </a:t>
            </a:r>
            <a:r>
              <a:rPr lang="de-DE" noProof="0" dirty="0" smtClean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mtClean="0"/>
              <a:t>Ablauf mit 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std::weak_ptr&lt;Person&gt;</a:t>
            </a:r>
            <a:r>
              <a:rPr lang="de-DE" altLang="de-DE" smtClean="0"/>
              <a:t>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Objekt </a:t>
            </a:r>
            <a:r>
              <a:rPr lang="de-DE" altLang="de-DE" b="0" smtClean="0">
                <a:latin typeface="Courier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1 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0 Weak 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Bob wird zerstört</a:t>
            </a:r>
            <a:endParaRPr lang="de-DE" altLang="de-DE" b="0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"Rückwärtsrichtung" als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Eve</a:t>
              </a:r>
              <a:endParaRPr lang="en-US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Bob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384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 animBg="1"/>
      <p:bldP spid="37905" grpId="0" animBg="1"/>
      <p:bldP spid="37906" grpId="0" animBg="1"/>
      <p:bldP spid="19" grpId="0" animBg="1"/>
      <p:bldP spid="19" grpId="1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Demo: Virtuelle Maschine 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Herunterladen der VM</a:t>
            </a:r>
            <a:r>
              <a:rPr lang="de-DE" noProof="0" dirty="0" smtClean="0"/>
              <a:t> (</a:t>
            </a:r>
            <a:r>
              <a:rPr lang="de-DE" b="0" noProof="0" dirty="0" smtClean="0"/>
              <a:t>URL, User, PW: siehe vorige Folie)</a:t>
            </a:r>
            <a:br>
              <a:rPr lang="de-DE" b="0" noProof="0" dirty="0" smtClean="0"/>
            </a:br>
            <a:endParaRPr lang="de-DE" b="0" noProof="0" dirty="0" smtClean="0"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Importieren der </a:t>
            </a:r>
            <a:r>
              <a:rPr lang="de-DE" b="1" noProof="0" smtClean="0"/>
              <a:t>Appliance </a:t>
            </a:r>
            <a:r>
              <a:rPr lang="de-DE" b="1" i="1" noProof="0" smtClean="0"/>
              <a:t>praktikum2017_v3.ova</a:t>
            </a:r>
            <a:r>
              <a:rPr lang="de-DE" b="1" i="1" noProof="0" dirty="0" smtClean="0"/>
              <a:t/>
            </a:r>
            <a:br>
              <a:rPr lang="de-DE" b="1" i="1" noProof="0" dirty="0" smtClean="0"/>
            </a:br>
            <a:r>
              <a:rPr lang="de-DE" i="1" noProof="0" dirty="0" smtClean="0"/>
              <a:t/>
            </a:r>
            <a:br>
              <a:rPr lang="de-DE" i="1" noProof="0" dirty="0" smtClean="0"/>
            </a:br>
            <a:r>
              <a:rPr lang="de-DE" b="1" noProof="0" dirty="0" smtClean="0">
                <a:solidFill>
                  <a:schemeClr val="accent2"/>
                </a:solidFill>
              </a:rPr>
              <a:t>WICHTIG (f. </a:t>
            </a:r>
            <a:r>
              <a:rPr lang="de-DE" b="1" noProof="0" smtClean="0">
                <a:solidFill>
                  <a:schemeClr val="accent2"/>
                </a:solidFill>
              </a:rPr>
              <a:t>Pool)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noProof="0" smtClean="0"/>
              <a:t>!! Beim </a:t>
            </a:r>
            <a:r>
              <a:rPr lang="de-DE" noProof="0" dirty="0" smtClean="0"/>
              <a:t>Importieren muss der Pfad für das </a:t>
            </a:r>
            <a:r>
              <a:rPr lang="de-DE" b="1" noProof="0" dirty="0" smtClean="0"/>
              <a:t>Virtuelle Plattenabbild </a:t>
            </a:r>
            <a:r>
              <a:rPr lang="de-DE" noProof="0" dirty="0" smtClean="0"/>
              <a:t>angepasst werden, sodass die VM in </a:t>
            </a:r>
            <a:r>
              <a:rPr lang="de-DE" b="1" noProof="0" dirty="0" smtClean="0"/>
              <a:t>C:\vms</a:t>
            </a:r>
            <a:r>
              <a:rPr lang="de-DE" noProof="0" dirty="0" smtClean="0"/>
              <a:t> liegt – ansonsten sprengt Ihr </a:t>
            </a:r>
            <a:r>
              <a:rPr lang="de-DE" noProof="0" smtClean="0"/>
              <a:t>das </a:t>
            </a:r>
            <a:r>
              <a:rPr lang="de-DE" b="1" noProof="0" smtClean="0"/>
              <a:t>Quota</a:t>
            </a:r>
            <a:r>
              <a:rPr lang="de-DE" noProof="0" smtClean="0"/>
              <a:t>!</a:t>
            </a:r>
            <a:br>
              <a:rPr lang="de-DE" noProof="0" smtClean="0"/>
            </a:br>
            <a:r>
              <a:rPr lang="de-DE" noProof="0" smtClean="0"/>
              <a:t>!! Die </a:t>
            </a:r>
            <a:r>
              <a:rPr lang="de-DE" noProof="0" dirty="0" smtClean="0"/>
              <a:t>VM wird </a:t>
            </a:r>
            <a:r>
              <a:rPr lang="de-DE" b="1" noProof="0" dirty="0" smtClean="0"/>
              <a:t>auf dem PC</a:t>
            </a:r>
            <a:r>
              <a:rPr lang="de-DE" noProof="0" dirty="0" smtClean="0"/>
              <a:t> und </a:t>
            </a:r>
            <a:r>
              <a:rPr lang="de-DE" b="1" noProof="0" dirty="0" smtClean="0"/>
              <a:t>nicht </a:t>
            </a:r>
            <a:r>
              <a:rPr lang="de-DE" noProof="0" dirty="0" smtClean="0"/>
              <a:t>in eurem Profil </a:t>
            </a:r>
            <a:r>
              <a:rPr lang="de-DE" noProof="0" smtClean="0"/>
              <a:t>gespeichert!</a:t>
            </a:r>
            <a:br>
              <a:rPr lang="de-DE" noProof="0" smtClean="0"/>
            </a:br>
            <a:endParaRPr lang="de-DE" noProof="0" dirty="0" smtClean="0"/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Genereller Hinweis</a:t>
            </a:r>
            <a:r>
              <a:rPr lang="de-DE" noProof="0" dirty="0" smtClean="0"/>
              <a:t>: </a:t>
            </a:r>
            <a:r>
              <a:rPr lang="de-DE" i="1" noProof="0" dirty="0" smtClean="0"/>
              <a:t>Ctrl (</a:t>
            </a:r>
            <a:r>
              <a:rPr lang="de-DE" i="1" u="sng" noProof="0" dirty="0" smtClean="0"/>
              <a:t>rechts</a:t>
            </a:r>
            <a:r>
              <a:rPr lang="de-DE" i="1" noProof="0" dirty="0" smtClean="0"/>
              <a:t>)</a:t>
            </a:r>
            <a:r>
              <a:rPr lang="de-DE" noProof="0" dirty="0" smtClean="0"/>
              <a:t> ist die Host-Taste der VM </a:t>
            </a:r>
            <a:r>
              <a:rPr lang="de-DE" noProof="0" dirty="0" smtClean="0">
                <a:sym typeface="Wingdings" panose="05000000000000000000" pitchFamily="2" charset="2"/>
              </a:rPr>
              <a:t> Kann zu Problemen bei Tastenkürzeln führen.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502"/>
          <a:stretch/>
        </p:blipFill>
        <p:spPr>
          <a:xfrm>
            <a:off x="4965144" y="2276872"/>
            <a:ext cx="4884843" cy="40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7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4506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Wir haben das Problem mit einem schwachen Zeiger für eine Richtung der Beziehung zwischen Personen gelöst…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hätte man das sonst lösen können?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wäre die Konsequenz?</a:t>
            </a:r>
          </a:p>
        </p:txBody>
      </p:sp>
    </p:spTree>
    <p:extLst>
      <p:ext uri="{BB962C8B-B14F-4D97-AF65-F5344CB8AC3E}">
        <p14:creationId xmlns:p14="http://schemas.microsoft.com/office/powerpoint/2010/main" val="163387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Lösung: Verzicht auf Zeiger (I)</a:t>
            </a:r>
            <a:endParaRPr lang="de-DE" noProof="0" dirty="0"/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Welches neue Problem handeln wir uns damit ein?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Eine Person existiert jetzt </a:t>
            </a:r>
            <a:r>
              <a:rPr lang="de-DE" b="1" smtClean="0">
                <a:solidFill>
                  <a:schemeClr val="bg1"/>
                </a:solidFill>
              </a:rPr>
              <a:t>mehrfach</a:t>
            </a:r>
            <a:r>
              <a:rPr lang="de-DE" smtClean="0">
                <a:solidFill>
                  <a:schemeClr val="bg1"/>
                </a:solidFill>
              </a:rPr>
              <a:t>! (s. nächste Folie)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709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Lösung: Verzicht auf Zeiger (II)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eve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bob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80.0);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[as Eve's friend] has weight 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 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308068"/>
            <a:ext cx="5653386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 smtClean="0">
                <a:solidFill>
                  <a:srgbClr val="000000"/>
                </a:solidFill>
                <a:latin typeface="+mj-lt"/>
              </a:rPr>
              <a:t>: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Bob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has weight 80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340" y="5201738"/>
            <a:ext cx="4067944" cy="645106"/>
          </a:xfrm>
          <a:prstGeom prst="wedgeRoundRectCallout">
            <a:avLst>
              <a:gd name="adj1" fmla="val -63344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immutablen Objekten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 smtClean="0">
                <a:solidFill>
                  <a:schemeClr val="bg1"/>
                </a:solidFill>
              </a:rPr>
              <a:t>) umgehbar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en.wikipedia.org/wiki/Immutable_object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117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Übergabe und Rückgabe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Keinerlei "Konfigurationsmöglichkeit" </a:t>
            </a:r>
          </a:p>
          <a:p>
            <a:pPr marL="692150" lvl="1" indent="-342900"/>
            <a:r>
              <a:rPr lang="de-DE" noProof="0" dirty="0" smtClean="0"/>
              <a:t>Primitive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(d.h.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noProof="0" dirty="0" smtClean="0"/>
              <a:t>, …)</a:t>
            </a:r>
          </a:p>
          <a:p>
            <a:pPr marL="692150" lvl="1" indent="-342900"/>
            <a:r>
              <a:rPr lang="de-DE" noProof="0" dirty="0" smtClean="0"/>
              <a:t>Objekte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 (d.h.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/>
              <a:t>, …)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: Einzige Variation ist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oder nicht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Auswirkung innerhalb der Methode (bzgl. Neuzuweisung)</a:t>
            </a:r>
          </a:p>
          <a:p>
            <a:pPr marL="881063" lvl="2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smtClean="0"/>
              <a:t>Alles konfigurierbar</a:t>
            </a:r>
            <a:r>
              <a:rPr lang="de-DE" noProof="0" dirty="0" smtClean="0"/>
              <a:t>, aber anspruchsvoller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 unabhängig ob primitiver oder komplexer Datentyp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520700" indent="-342900"/>
            <a:r>
              <a:rPr lang="de-DE" b="1" noProof="0" dirty="0" smtClean="0"/>
              <a:t>Rückgabe: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(sicher, aber Zusatzaufwand durch Kopie, evtl. </a:t>
            </a:r>
            <a:r>
              <a:rPr lang="de-DE" noProof="0" dirty="0" err="1" smtClean="0"/>
              <a:t>Copy</a:t>
            </a:r>
            <a:r>
              <a:rPr lang="de-DE" noProof="0" dirty="0" smtClean="0"/>
              <a:t> Elision)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4893916"/>
            <a:ext cx="2271929" cy="152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2" name="Picture 2" descr="C:\Users\anjorin\Dropbox\Home\documents\uni\c++_praktikum\SoSe2013\Clipart\iStock_000010564543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1773238"/>
            <a:ext cx="1900238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4" cstate="print">
            <a:extLst/>
          </a:blip>
          <a:srcRect/>
          <a:stretch>
            <a:fillRect/>
          </a:stretch>
        </p:blipFill>
        <p:spPr bwMode="auto">
          <a:xfrm>
            <a:off x="2123728" y="2204864"/>
            <a:ext cx="4052159" cy="3181618"/>
          </a:xfrm>
          <a:prstGeom prst="ellipse">
            <a:avLst/>
          </a:prstGeom>
          <a:ln>
            <a:noFill/>
          </a:ln>
          <a:effectLst>
            <a:softEdge rad="317500"/>
          </a:effectLst>
          <a:extLst/>
        </p:spPr>
      </p:pic>
      <p:sp>
        <p:nvSpPr>
          <p:cNvPr id="460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Zusammenfassung</a:t>
            </a:r>
          </a:p>
        </p:txBody>
      </p:sp>
      <p:pic>
        <p:nvPicPr>
          <p:cNvPr id="4608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475" y="4437063"/>
            <a:ext cx="901700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egende mit Pfeil nach rechts 6"/>
          <p:cNvSpPr/>
          <p:nvPr/>
        </p:nvSpPr>
        <p:spPr bwMode="auto">
          <a:xfrm>
            <a:off x="5148263" y="4797425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/>
              <a:t>Eve</a:t>
            </a:r>
          </a:p>
        </p:txBody>
      </p:sp>
      <p:sp>
        <p:nvSpPr>
          <p:cNvPr id="46087" name="Textfeld 7"/>
          <p:cNvSpPr txBox="1">
            <a:spLocks noChangeArrowheads="1"/>
          </p:cNvSpPr>
          <p:nvPr/>
        </p:nvSpPr>
        <p:spPr bwMode="auto">
          <a:xfrm>
            <a:off x="7912100" y="5516563"/>
            <a:ext cx="981075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46088" name="Abgerundetes Rechteck 8"/>
          <p:cNvSpPr>
            <a:spLocks noChangeArrowheads="1"/>
          </p:cNvSpPr>
          <p:nvPr/>
        </p:nvSpPr>
        <p:spPr bwMode="auto">
          <a:xfrm>
            <a:off x="4932363" y="4643438"/>
            <a:ext cx="3059112" cy="792162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6089" name="Textfeld 9"/>
          <p:cNvSpPr txBox="1">
            <a:spLocks noChangeArrowheads="1"/>
          </p:cNvSpPr>
          <p:nvPr/>
        </p:nvSpPr>
        <p:spPr bwMode="auto">
          <a:xfrm>
            <a:off x="4643438" y="4868863"/>
            <a:ext cx="438150" cy="350837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1" name="Wolke 10"/>
          <p:cNvSpPr/>
          <p:nvPr/>
        </p:nvSpPr>
        <p:spPr bwMode="auto">
          <a:xfrm>
            <a:off x="5148263" y="1773238"/>
            <a:ext cx="3384550" cy="2376487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46091" name="Textfeld 11"/>
          <p:cNvSpPr txBox="1">
            <a:spLocks noChangeArrowheads="1"/>
          </p:cNvSpPr>
          <p:nvPr/>
        </p:nvSpPr>
        <p:spPr bwMode="auto">
          <a:xfrm>
            <a:off x="7092950" y="2792413"/>
            <a:ext cx="388938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&amp;</a:t>
            </a:r>
          </a:p>
        </p:txBody>
      </p:sp>
      <p:sp>
        <p:nvSpPr>
          <p:cNvPr id="46092" name="Textfeld 13"/>
          <p:cNvSpPr txBox="1">
            <a:spLocks noChangeArrowheads="1"/>
          </p:cNvSpPr>
          <p:nvPr/>
        </p:nvSpPr>
        <p:spPr bwMode="auto">
          <a:xfrm>
            <a:off x="6993474" y="2349500"/>
            <a:ext cx="1005403" cy="43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err="1">
                <a:solidFill>
                  <a:srgbClr val="005AA9"/>
                </a:solidFill>
              </a:rPr>
              <a:t>const</a:t>
            </a:r>
            <a:endParaRPr lang="de-DE" altLang="de-DE" sz="2400">
              <a:solidFill>
                <a:srgbClr val="005AA9"/>
              </a:solidFill>
            </a:endParaRPr>
          </a:p>
        </p:txBody>
      </p:sp>
      <p:sp>
        <p:nvSpPr>
          <p:cNvPr id="46093" name="Textfeld 14"/>
          <p:cNvSpPr txBox="1">
            <a:spLocks noChangeArrowheads="1"/>
          </p:cNvSpPr>
          <p:nvPr/>
        </p:nvSpPr>
        <p:spPr bwMode="auto">
          <a:xfrm>
            <a:off x="5697538" y="2781300"/>
            <a:ext cx="1058862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Zeiger</a:t>
            </a:r>
          </a:p>
        </p:txBody>
      </p:sp>
      <p:sp>
        <p:nvSpPr>
          <p:cNvPr id="46094" name="Textfeld 15"/>
          <p:cNvSpPr txBox="1">
            <a:spLocks noChangeArrowheads="1"/>
          </p:cNvSpPr>
          <p:nvPr/>
        </p:nvSpPr>
        <p:spPr bwMode="auto">
          <a:xfrm>
            <a:off x="5508625" y="3211513"/>
            <a:ext cx="143510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Referenz</a:t>
            </a:r>
          </a:p>
        </p:txBody>
      </p:sp>
      <p:sp>
        <p:nvSpPr>
          <p:cNvPr id="46095" name="Textfeld 16"/>
          <p:cNvSpPr txBox="1">
            <a:spLocks noChangeArrowheads="1"/>
          </p:cNvSpPr>
          <p:nvPr/>
        </p:nvSpPr>
        <p:spPr bwMode="auto">
          <a:xfrm>
            <a:off x="5580063" y="2266950"/>
            <a:ext cx="1293812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Variable</a:t>
            </a:r>
          </a:p>
        </p:txBody>
      </p:sp>
      <p:sp>
        <p:nvSpPr>
          <p:cNvPr id="46096" name="Textfeld 17"/>
          <p:cNvSpPr txBox="1">
            <a:spLocks noChangeArrowheads="1"/>
          </p:cNvSpPr>
          <p:nvPr/>
        </p:nvSpPr>
        <p:spPr bwMode="auto">
          <a:xfrm>
            <a:off x="7534275" y="3022600"/>
            <a:ext cx="304800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*</a:t>
            </a:r>
          </a:p>
        </p:txBody>
      </p:sp>
      <p:sp>
        <p:nvSpPr>
          <p:cNvPr id="19" name="Wolke 18"/>
          <p:cNvSpPr/>
          <p:nvPr/>
        </p:nvSpPr>
        <p:spPr bwMode="auto">
          <a:xfrm>
            <a:off x="107950" y="3857625"/>
            <a:ext cx="3384550" cy="2376488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46098" name="Textfeld 19"/>
          <p:cNvSpPr txBox="1">
            <a:spLocks noChangeArrowheads="1"/>
          </p:cNvSpPr>
          <p:nvPr/>
        </p:nvSpPr>
        <p:spPr bwMode="auto">
          <a:xfrm>
            <a:off x="730250" y="4289425"/>
            <a:ext cx="10255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delete</a:t>
            </a:r>
          </a:p>
        </p:txBody>
      </p:sp>
      <p:sp>
        <p:nvSpPr>
          <p:cNvPr id="46099" name="Textfeld 20"/>
          <p:cNvSpPr txBox="1">
            <a:spLocks noChangeArrowheads="1"/>
          </p:cNvSpPr>
          <p:nvPr/>
        </p:nvSpPr>
        <p:spPr bwMode="auto">
          <a:xfrm>
            <a:off x="566738" y="5226050"/>
            <a:ext cx="750887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new</a:t>
            </a:r>
          </a:p>
        </p:txBody>
      </p:sp>
      <p:sp>
        <p:nvSpPr>
          <p:cNvPr id="46100" name="Textfeld 21"/>
          <p:cNvSpPr txBox="1">
            <a:spLocks noChangeArrowheads="1"/>
          </p:cNvSpPr>
          <p:nvPr/>
        </p:nvSpPr>
        <p:spPr bwMode="auto">
          <a:xfrm>
            <a:off x="1477963" y="4792663"/>
            <a:ext cx="1784350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T(const T&amp;)</a:t>
            </a:r>
          </a:p>
        </p:txBody>
      </p:sp>
    </p:spTree>
    <p:extLst>
      <p:ext uri="{BB962C8B-B14F-4D97-AF65-F5344CB8AC3E}">
        <p14:creationId xmlns:p14="http://schemas.microsoft.com/office/powerpoint/2010/main" val="341712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Vererbung und Polymorphie</a:t>
            </a:r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ist (Untertyp-)Polymorphie?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Bedeutung: </a:t>
            </a:r>
            <a:r>
              <a:rPr lang="de-DE" noProof="0" dirty="0" smtClean="0"/>
              <a:t>Eine Variable kann Instanzen verschiedener </a:t>
            </a:r>
            <a:r>
              <a:rPr lang="de-DE" noProof="0" smtClean="0"/>
              <a:t>Klassen enthalten (oder darauf verweisen), </a:t>
            </a:r>
            <a:r>
              <a:rPr lang="de-DE" noProof="0" dirty="0" smtClean="0"/>
              <a:t>die eine Unterklasse des statischen Typs der Variable </a:t>
            </a:r>
            <a:r>
              <a:rPr lang="de-DE" noProof="0" smtClean="0"/>
              <a:t>sind.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//(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b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	// 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(2)</a:t>
            </a:r>
            <a:endParaRPr lang="de-DE" sz="18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Statischer Typ</a:t>
            </a:r>
            <a:r>
              <a:rPr lang="de-DE" noProof="0" dirty="0" smtClean="0"/>
              <a:t> (zur </a:t>
            </a:r>
            <a:r>
              <a:rPr lang="de-DE" noProof="0" dirty="0" err="1" smtClean="0"/>
              <a:t>Compilezeit</a:t>
            </a:r>
            <a:r>
              <a:rPr lang="de-DE" noProof="0" dirty="0" smtClean="0"/>
              <a:t>)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dirty="0" smtClean="0"/>
              <a:t>:  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</a:p>
          <a:p>
            <a:pPr marL="692150" lvl="1" indent="-342900"/>
            <a:r>
              <a:rPr lang="de-DE" b="1" noProof="0" dirty="0" smtClean="0"/>
              <a:t>Dynamischer Typ</a:t>
            </a:r>
            <a:r>
              <a:rPr lang="de-DE" noProof="0" dirty="0" smtClean="0"/>
              <a:t> (zur Laufzeit) </a:t>
            </a:r>
            <a:r>
              <a:rPr lang="de-DE" noProof="0" smtClean="0"/>
              <a:t>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noProof="0" smtClean="0"/>
              <a:t>(1) 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/>
              <a:t>(2)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Funktioniert </a:t>
            </a:r>
            <a:r>
              <a:rPr lang="de-DE" noProof="0" dirty="0" smtClean="0"/>
              <a:t>in C++ </a:t>
            </a:r>
            <a:r>
              <a:rPr lang="de-DE" b="1" noProof="0" dirty="0" smtClean="0"/>
              <a:t>nur mit Pointern/Referenzen</a:t>
            </a:r>
            <a:r>
              <a:rPr lang="de-DE" noProof="0" dirty="0" smtClean="0"/>
              <a:t> – nicht mit Werten!</a:t>
            </a:r>
          </a:p>
          <a:p>
            <a:pPr marL="692150" lvl="1" indent="-342900"/>
            <a:endParaRPr lang="de-DE" noProof="0" dirty="0" smtClean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</a:t>
            </a:r>
            <a:r>
              <a:rPr lang="en-US" sz="1200" smtClean="0">
                <a:hlinkClick r:id="rId2"/>
              </a:rPr>
              <a:t>)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Ein einfaches Beispiel für Polymorphie in C++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override 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b)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&amp;b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67106" y="53405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356333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788024" y="4179383"/>
            <a:ext cx="3405294" cy="83379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Polymorphie </a:t>
            </a:r>
            <a:r>
              <a:rPr lang="de-DE" smtClean="0">
                <a:solidFill>
                  <a:schemeClr val="bg1"/>
                </a:solidFill>
              </a:rPr>
              <a:t>funktioniert in C++</a:t>
            </a:r>
            <a:r>
              <a:rPr lang="de-DE" b="1" smtClean="0">
                <a:solidFill>
                  <a:schemeClr val="bg1"/>
                </a:solidFill>
              </a:rPr>
              <a:t> nur mit Pointern und Referenzen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891920"/>
            <a:ext cx="3354336" cy="60534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(Abstrakte) Oberklasse </a:t>
            </a:r>
            <a:r>
              <a:rPr lang="de-DE" smtClean="0">
                <a:solidFill>
                  <a:schemeClr val="bg1"/>
                </a:solidFill>
              </a:rPr>
              <a:t>kann nicht instantiiert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Konkrete </a:t>
            </a:r>
            <a:r>
              <a:rPr lang="de-DE" smtClean="0">
                <a:solidFill>
                  <a:schemeClr val="bg1"/>
                </a:solidFill>
              </a:rPr>
              <a:t>Unterklassen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Separation </a:t>
            </a:r>
            <a:r>
              <a:rPr lang="de-DE" b="1" err="1">
                <a:solidFill>
                  <a:schemeClr val="bg1"/>
                </a:solidFill>
              </a:rPr>
              <a:t>of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Concerns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>
                <a:solidFill>
                  <a:schemeClr val="bg1"/>
                </a:solidFill>
              </a:rPr>
              <a:t>Erweiterbarkeit</a:t>
            </a:r>
            <a:r>
              <a:rPr lang="de-DE">
                <a:solidFill>
                  <a:schemeClr val="bg1"/>
                </a:solidFill>
              </a:rPr>
              <a:t>).  Die richtige Methode wird </a:t>
            </a:r>
            <a:r>
              <a:rPr lang="de-DE" smtClean="0">
                <a:solidFill>
                  <a:schemeClr val="bg1"/>
                </a:solidFill>
              </a:rPr>
              <a:t>"magisch" </a:t>
            </a:r>
            <a:r>
              <a:rPr lang="de-DE">
                <a:solidFill>
                  <a:schemeClr val="bg1"/>
                </a:solidFill>
              </a:rPr>
              <a:t>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Ein paar Worte zu Git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591873"/>
          </a:xfrm>
        </p:spPr>
        <p:txBody>
          <a:bodyPr/>
          <a:lstStyle/>
          <a:p>
            <a:pPr defTabSz="987425"/>
            <a:r>
              <a:rPr lang="de-DE" b="1" noProof="0" dirty="0" smtClean="0"/>
              <a:t>Bereitstellung der Vorlesungs- und Übungsunterlagen</a:t>
            </a:r>
          </a:p>
          <a:p>
            <a:pPr marL="692150" lvl="1" indent="-342900" defTabSz="987425"/>
            <a:r>
              <a:rPr lang="de-DE" noProof="0" dirty="0" smtClean="0"/>
              <a:t>Bereits auf der VM ausgecheckt, aber </a:t>
            </a:r>
            <a:r>
              <a:rPr lang="de-DE" b="1" noProof="0" dirty="0" smtClean="0"/>
              <a:t>regelmäßiges Pullen </a:t>
            </a:r>
            <a:r>
              <a:rPr lang="de-DE" noProof="0" dirty="0" smtClean="0"/>
              <a:t>sinnvoll!</a:t>
            </a:r>
          </a:p>
          <a:p>
            <a:pPr marL="692150" lvl="1" indent="-342900" defTabSz="987425"/>
            <a:r>
              <a:rPr lang="de-DE" b="1" noProof="0" dirty="0" smtClean="0"/>
              <a:t>Vorlesung</a:t>
            </a:r>
            <a:r>
              <a:rPr lang="de-DE" noProof="0" dirty="0" smtClean="0"/>
              <a:t>	</a:t>
            </a:r>
            <a:r>
              <a:rPr lang="de-DE" b="1" noProof="0" dirty="0" smtClean="0">
                <a:hlinkClick r:id="rId2"/>
              </a:rPr>
              <a:t>https://github.com/Echtzeitsysteme/tud-cppp</a:t>
            </a:r>
            <a:endParaRPr lang="de-DE" noProof="0" dirty="0" smtClean="0"/>
          </a:p>
          <a:p>
            <a:pPr marL="692150" lvl="1" indent="-342900" defTabSz="987425"/>
            <a:r>
              <a:rPr lang="de-DE" b="1" noProof="0" dirty="0" smtClean="0"/>
              <a:t>Wichtig: </a:t>
            </a:r>
            <a:r>
              <a:rPr lang="de-DE" noProof="0" dirty="0" smtClean="0"/>
              <a:t>git kann nur "pullen", wenn keine versionierten Dateien verändert sind. </a:t>
            </a:r>
            <a:r>
              <a:rPr lang="de-DE" noProof="0" dirty="0" smtClean="0">
                <a:sym typeface="Wingdings" panose="05000000000000000000" pitchFamily="2" charset="2"/>
              </a:rPr>
              <a:t> Separates Repo für eigenen Code erstellen.</a:t>
            </a:r>
            <a:endParaRPr lang="de-DE" noProof="0" dirty="0" smtClean="0"/>
          </a:p>
          <a:p>
            <a:pPr marL="692150" lvl="1" indent="-342900" defTabSz="987425"/>
            <a:endParaRPr lang="de-DE" noProof="0" dirty="0"/>
          </a:p>
        </p:txBody>
      </p:sp>
      <p:grpSp>
        <p:nvGrpSpPr>
          <p:cNvPr id="36" name="Gruppieren 35"/>
          <p:cNvGrpSpPr/>
          <p:nvPr/>
        </p:nvGrpSpPr>
        <p:grpSpPr>
          <a:xfrm>
            <a:off x="5292080" y="4515278"/>
            <a:ext cx="2898146" cy="358650"/>
            <a:chOff x="3995493" y="4500184"/>
            <a:chExt cx="2898146" cy="358650"/>
          </a:xfrm>
        </p:grpSpPr>
        <p:sp>
          <p:nvSpPr>
            <p:cNvPr id="4" name="Abgerundetes Rechteck 3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smtClean="0">
                  <a:latin typeface="Consolas" pitchFamily="49" charset="0"/>
                </a:rPr>
                <a:t>git pull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5" name="Ellipse 4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8" name="Gruppieren 7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6" name="Ellipse 5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7" name="Ellipse 6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10" name="Gerade Verbindung mit Pfeil 9"/>
            <p:cNvCxnSpPr>
              <a:stCxn id="5" idx="6"/>
              <a:endCxn id="4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mit Pfeil 10"/>
            <p:cNvCxnSpPr>
              <a:stCxn id="4" idx="3"/>
              <a:endCxn id="6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7" name="Gruppieren 66"/>
          <p:cNvGrpSpPr/>
          <p:nvPr/>
        </p:nvGrpSpPr>
        <p:grpSpPr>
          <a:xfrm>
            <a:off x="5292080" y="5336396"/>
            <a:ext cx="2898146" cy="1097522"/>
            <a:chOff x="5292080" y="5238520"/>
            <a:chExt cx="2898146" cy="1097522"/>
          </a:xfrm>
        </p:grpSpPr>
        <p:sp>
          <p:nvSpPr>
            <p:cNvPr id="16" name="Abgerundetes Rechteck 15"/>
            <p:cNvSpPr/>
            <p:nvPr/>
          </p:nvSpPr>
          <p:spPr bwMode="auto">
            <a:xfrm>
              <a:off x="5922150" y="5238520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smtClean="0">
                  <a:latin typeface="Consolas" pitchFamily="49" charset="0"/>
                </a:rPr>
                <a:t>git commit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17" name="Ellipse 16"/>
            <p:cNvSpPr/>
            <p:nvPr/>
          </p:nvSpPr>
          <p:spPr bwMode="auto">
            <a:xfrm>
              <a:off x="5292080" y="5309833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18" name="Gruppieren 17"/>
            <p:cNvGrpSpPr/>
            <p:nvPr/>
          </p:nvGrpSpPr>
          <p:grpSpPr>
            <a:xfrm>
              <a:off x="7831576" y="5977392"/>
              <a:ext cx="358650" cy="358650"/>
              <a:chOff x="5581502" y="4131679"/>
              <a:chExt cx="358650" cy="358650"/>
            </a:xfrm>
          </p:grpSpPr>
          <p:sp>
            <p:nvSpPr>
              <p:cNvPr id="19" name="Ellipse 18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20" name="Ellipse 19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21" name="Gerade Verbindung mit Pfeil 20"/>
            <p:cNvCxnSpPr>
              <a:stCxn id="17" idx="6"/>
              <a:endCxn id="16" idx="1"/>
            </p:cNvCxnSpPr>
            <p:nvPr/>
          </p:nvCxnSpPr>
          <p:spPr bwMode="auto">
            <a:xfrm flipV="1">
              <a:off x="5508104" y="5416264"/>
              <a:ext cx="414046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mit Pfeil 21"/>
            <p:cNvCxnSpPr>
              <a:stCxn id="16" idx="2"/>
              <a:endCxn id="23" idx="0"/>
            </p:cNvCxnSpPr>
            <p:nvPr/>
          </p:nvCxnSpPr>
          <p:spPr bwMode="auto">
            <a:xfrm>
              <a:off x="6678234" y="5594008"/>
              <a:ext cx="0" cy="3645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" name="Abgerundetes Rechteck 22"/>
            <p:cNvSpPr/>
            <p:nvPr/>
          </p:nvSpPr>
          <p:spPr bwMode="auto">
            <a:xfrm>
              <a:off x="5922150" y="5958600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smtClean="0">
                  <a:latin typeface="Consolas" pitchFamily="49" charset="0"/>
                </a:rPr>
                <a:t>git push</a:t>
              </a:r>
              <a:endParaRPr lang="en-US" sz="1600" b="1" dirty="0">
                <a:latin typeface="Consolas" pitchFamily="49" charset="0"/>
              </a:endParaRPr>
            </a:p>
          </p:txBody>
        </p:sp>
        <p:cxnSp>
          <p:nvCxnSpPr>
            <p:cNvPr id="25" name="Gerade Verbindung mit Pfeil 24"/>
            <p:cNvCxnSpPr>
              <a:stCxn id="23" idx="3"/>
              <a:endCxn id="19" idx="2"/>
            </p:cNvCxnSpPr>
            <p:nvPr/>
          </p:nvCxnSpPr>
          <p:spPr bwMode="auto">
            <a:xfrm>
              <a:off x="7434318" y="6136344"/>
              <a:ext cx="397258" cy="20373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7" name="Textfeld 26"/>
          <p:cNvSpPr txBox="1"/>
          <p:nvPr/>
        </p:nvSpPr>
        <p:spPr>
          <a:xfrm>
            <a:off x="372113" y="4531584"/>
            <a:ext cx="85151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Lesen</a:t>
            </a:r>
            <a:endParaRPr lang="en-US" b="1" dirty="0"/>
          </a:p>
        </p:txBody>
      </p:sp>
      <p:sp>
        <p:nvSpPr>
          <p:cNvPr id="28" name="Textfeld 27"/>
          <p:cNvSpPr txBox="1"/>
          <p:nvPr/>
        </p:nvSpPr>
        <p:spPr>
          <a:xfrm>
            <a:off x="107504" y="5328008"/>
            <a:ext cx="130035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Schreiben</a:t>
            </a:r>
            <a:endParaRPr lang="en-US" b="1" dirty="0"/>
          </a:p>
        </p:txBody>
      </p:sp>
      <p:grpSp>
        <p:nvGrpSpPr>
          <p:cNvPr id="37" name="Gruppieren 36"/>
          <p:cNvGrpSpPr/>
          <p:nvPr/>
        </p:nvGrpSpPr>
        <p:grpSpPr>
          <a:xfrm>
            <a:off x="1780215" y="4536750"/>
            <a:ext cx="2898146" cy="358650"/>
            <a:chOff x="3995493" y="4500184"/>
            <a:chExt cx="2898146" cy="358650"/>
          </a:xfrm>
        </p:grpSpPr>
        <p:sp>
          <p:nvSpPr>
            <p:cNvPr id="38" name="Abgerundetes Rechteck 37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sz="1600" b="1" dirty="0" smtClean="0">
                  <a:latin typeface="Consolas" pitchFamily="49" charset="0"/>
                </a:rPr>
                <a:t>svn</a:t>
              </a:r>
              <a:r>
                <a:rPr lang="en-US" sz="1600" b="1" dirty="0" smtClean="0">
                  <a:latin typeface="Consolas" pitchFamily="49" charset="0"/>
                </a:rPr>
                <a:t> update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39" name="Ellipse 38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40" name="Gruppieren 39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43" name="Ellipse 42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44" name="Ellipse 43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41" name="Gerade Verbindung mit Pfeil 40"/>
            <p:cNvCxnSpPr>
              <a:stCxn id="39" idx="6"/>
              <a:endCxn id="38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mit Pfeil 41"/>
            <p:cNvCxnSpPr>
              <a:stCxn id="38" idx="3"/>
              <a:endCxn id="43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1" name="Gruppieren 50"/>
          <p:cNvGrpSpPr/>
          <p:nvPr/>
        </p:nvGrpSpPr>
        <p:grpSpPr>
          <a:xfrm>
            <a:off x="1781734" y="5323667"/>
            <a:ext cx="2898146" cy="358650"/>
            <a:chOff x="3995493" y="4500184"/>
            <a:chExt cx="2898146" cy="358650"/>
          </a:xfrm>
        </p:grpSpPr>
        <p:sp>
          <p:nvSpPr>
            <p:cNvPr id="52" name="Abgerundetes Rechteck 51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smtClean="0">
                  <a:latin typeface="Consolas" pitchFamily="49" charset="0"/>
                </a:rPr>
                <a:t>svn commit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53" name="Ellipse 52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54" name="Gruppieren 53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57" name="Ellipse 56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58" name="Ellipse 57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55" name="Gerade Verbindung mit Pfeil 54"/>
            <p:cNvCxnSpPr>
              <a:stCxn id="53" idx="6"/>
              <a:endCxn id="52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mit Pfeil 55"/>
            <p:cNvCxnSpPr>
              <a:stCxn id="52" idx="3"/>
              <a:endCxn id="57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9" name="Textfeld 58"/>
          <p:cNvSpPr txBox="1"/>
          <p:nvPr/>
        </p:nvSpPr>
        <p:spPr>
          <a:xfrm>
            <a:off x="2836791" y="4080482"/>
            <a:ext cx="65915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SVN</a:t>
            </a:r>
            <a:endParaRPr lang="en-US" b="1" dirty="0"/>
          </a:p>
        </p:txBody>
      </p:sp>
      <p:sp>
        <p:nvSpPr>
          <p:cNvPr id="60" name="Textfeld 59"/>
          <p:cNvSpPr txBox="1"/>
          <p:nvPr/>
        </p:nvSpPr>
        <p:spPr>
          <a:xfrm>
            <a:off x="6425600" y="4076186"/>
            <a:ext cx="50526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Git</a:t>
            </a:r>
            <a:endParaRPr lang="en-US" b="1" dirty="0"/>
          </a:p>
        </p:txBody>
      </p:sp>
      <p:cxnSp>
        <p:nvCxnSpPr>
          <p:cNvPr id="62" name="Gerader Verbinder 61"/>
          <p:cNvCxnSpPr/>
          <p:nvPr/>
        </p:nvCxnSpPr>
        <p:spPr bwMode="auto">
          <a:xfrm>
            <a:off x="107504" y="4426154"/>
            <a:ext cx="864238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Gerader Verbinder 62"/>
          <p:cNvCxnSpPr/>
          <p:nvPr/>
        </p:nvCxnSpPr>
        <p:spPr bwMode="auto">
          <a:xfrm>
            <a:off x="1475656" y="4076186"/>
            <a:ext cx="0" cy="219571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9715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Lösung ohne und mit Polymorphie</a:t>
            </a:r>
          </a:p>
        </p:txBody>
      </p:sp>
      <p:sp>
        <p:nvSpPr>
          <p:cNvPr id="6148" name="Rechteck 5"/>
          <p:cNvSpPr>
            <a:spLocks noChangeArrowheads="1"/>
          </p:cNvSpPr>
          <p:nvPr/>
        </p:nvSpPr>
        <p:spPr bwMode="auto">
          <a:xfrm>
            <a:off x="283483" y="1521335"/>
            <a:ext cx="4720566" cy="251707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Elevator::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switch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case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ENERGY_MINIMIZING_STRATEGY:	   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3F7F5F"/>
                </a:solidFill>
                <a:latin typeface="Consolas" pitchFamily="49" charset="0"/>
              </a:rPr>
              <a:t>     	// ...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break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case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WAITING_TIME_MINIMIZING_STRATEGY: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... </a:t>
            </a:r>
            <a:endParaRPr lang="de-DE" altLang="de-DE" sz="1400" b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		break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   // and so 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4"/>
          <p:cNvSpPr>
            <a:spLocks noChangeArrowheads="1"/>
          </p:cNvSpPr>
          <p:nvPr/>
        </p:nvSpPr>
        <p:spPr bwMode="auto">
          <a:xfrm>
            <a:off x="5184006" y="1521335"/>
            <a:ext cx="3708042" cy="106672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(){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-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58775" y="4038406"/>
            <a:ext cx="4501257" cy="24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b="1" smtClean="0"/>
              <a:t>"Dispatch" von Hand</a:t>
            </a:r>
            <a:endParaRPr lang="de-DE"/>
          </a:p>
          <a:p>
            <a:pPr algn="l"/>
            <a:endParaRPr lang="de-DE" smtClean="0"/>
          </a:p>
          <a:p>
            <a:pPr algn="l"/>
            <a:r>
              <a:rPr lang="de-DE" smtClean="0"/>
              <a:t>Für </a:t>
            </a:r>
            <a:r>
              <a:rPr lang="de-DE"/>
              <a:t>jede neue Strategie muss die Logik hier (und eventuell an </a:t>
            </a:r>
            <a:r>
              <a:rPr lang="de-DE" b="1"/>
              <a:t>etlichen</a:t>
            </a:r>
            <a:r>
              <a:rPr lang="de-DE"/>
              <a:t> </a:t>
            </a:r>
            <a:r>
              <a:rPr lang="de-DE" b="1"/>
              <a:t>anderen</a:t>
            </a:r>
            <a:r>
              <a:rPr lang="de-DE"/>
              <a:t> </a:t>
            </a:r>
            <a:r>
              <a:rPr lang="de-DE" b="1"/>
              <a:t>Stellen</a:t>
            </a:r>
            <a:r>
              <a:rPr lang="de-DE"/>
              <a:t>) erweitert werden</a:t>
            </a:r>
            <a:r>
              <a:rPr lang="de-DE" smtClean="0"/>
              <a:t>!</a:t>
            </a:r>
            <a:br>
              <a:rPr lang="de-DE" smtClean="0"/>
            </a:b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Fehleranfällig, schlecht wartbar</a:t>
            </a:r>
            <a:r>
              <a:rPr lang="de-DE"/>
              <a:t/>
            </a:r>
            <a:br>
              <a:rPr lang="de-DE"/>
            </a:br>
            <a:r>
              <a:rPr lang="de-DE"/>
              <a:t>(</a:t>
            </a:r>
            <a:r>
              <a:rPr lang="de-DE" b="1"/>
              <a:t>Fluch des </a:t>
            </a:r>
            <a:r>
              <a:rPr lang="de-DE" b="1" err="1"/>
              <a:t>switch-case</a:t>
            </a:r>
            <a:r>
              <a:rPr lang="de-DE"/>
              <a:t>)</a:t>
            </a:r>
          </a:p>
          <a:p>
            <a:pPr algn="l"/>
            <a:endParaRPr lang="en-US"/>
          </a:p>
        </p:txBody>
      </p:sp>
      <p:sp>
        <p:nvSpPr>
          <p:cNvPr id="9" name="Textfeld 8"/>
          <p:cNvSpPr txBox="1"/>
          <p:nvPr/>
        </p:nvSpPr>
        <p:spPr>
          <a:xfrm>
            <a:off x="5184006" y="4038406"/>
            <a:ext cx="3780482" cy="24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de-DE" b="1" smtClean="0"/>
              <a:t>Polymorpher </a:t>
            </a:r>
            <a:r>
              <a:rPr lang="de-DE" b="1" err="1" smtClean="0"/>
              <a:t>Dispatch</a:t>
            </a:r>
            <a:r>
              <a:rPr lang="de-DE" b="1" smtClean="0"/>
              <a:t/>
            </a:r>
            <a:br>
              <a:rPr lang="de-DE" b="1" smtClean="0"/>
            </a:b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Konkrete </a:t>
            </a:r>
            <a:r>
              <a:rPr lang="de-DE" b="1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mtClean="0"/>
              <a:t> wird </a:t>
            </a:r>
            <a:r>
              <a:rPr lang="de-DE"/>
              <a:t>bei der Erzeugung des Aufzugs gesetzt.</a:t>
            </a:r>
          </a:p>
          <a:p>
            <a:pPr algn="l">
              <a:defRPr/>
            </a:pPr>
            <a:endParaRPr lang="de-DE"/>
          </a:p>
          <a:p>
            <a:pPr algn="l">
              <a:defRPr/>
            </a:pPr>
            <a:r>
              <a:rPr lang="de-DE" smtClean="0"/>
              <a:t>Der obige Code ruft die </a:t>
            </a:r>
            <a:r>
              <a:rPr lang="de-DE"/>
              <a:t>Strategie </a:t>
            </a:r>
            <a:r>
              <a:rPr lang="de-DE" smtClean="0"/>
              <a:t>polymorph auf und </a:t>
            </a:r>
            <a:r>
              <a:rPr lang="de-DE" b="1" smtClean="0"/>
              <a:t>muss nicht mehr verändert werden</a:t>
            </a:r>
            <a:r>
              <a:rPr lang="de-DE" smtClean="0"/>
              <a:t>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253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662612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der </a:t>
            </a:r>
            <a:r>
              <a:rPr lang="de-DE" altLang="de-DE" sz="1800"/>
              <a:t>Vorteil von Polymorphie</a:t>
            </a:r>
            <a:r>
              <a:rPr lang="de-DE" altLang="de-DE" sz="1800" b="0"/>
              <a:t>? </a:t>
            </a: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kann das so wichtig sein wenn z.B. C das nicht unterstützt (und C doch so weitverbreitet ist)?!</a:t>
            </a:r>
          </a:p>
        </p:txBody>
      </p:sp>
      <p:sp>
        <p:nvSpPr>
          <p:cNvPr id="9221" name="Textfeld 4"/>
          <p:cNvSpPr txBox="1">
            <a:spLocks noChangeArrowheads="1"/>
          </p:cNvSpPr>
          <p:nvPr/>
        </p:nvSpPr>
        <p:spPr bwMode="auto">
          <a:xfrm>
            <a:off x="250825" y="3789040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hat Polymorphie mit Vererbung zu tun?  Geht es auch ohne Vererbung?</a:t>
            </a:r>
          </a:p>
        </p:txBody>
      </p:sp>
    </p:spTree>
    <p:extLst>
      <p:ext uri="{BB962C8B-B14F-4D97-AF65-F5344CB8AC3E}">
        <p14:creationId xmlns:p14="http://schemas.microsoft.com/office/powerpoint/2010/main" val="252270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2365353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err="1" smtClean="0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"Floor.hpp"</a:t>
            </a: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smtClean="0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*elevator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200" b="1" err="1" smtClean="0">
                <a:solidFill>
                  <a:srgbClr val="7F0055"/>
                </a:solidFill>
                <a:latin typeface="Consolas"/>
              </a:rPr>
              <a:t>const</a:t>
            </a:r>
            <a:endParaRPr lang="en-US" sz="1200" b="1">
              <a:solidFill>
                <a:srgbClr val="7F0055"/>
              </a:solidFill>
              <a:latin typeface="Consolas"/>
            </a:endParaRPr>
          </a:p>
          <a:p>
            <a:pPr algn="l">
              <a:defRPr/>
            </a:pPr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override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;</a:t>
            </a:r>
            <a:endParaRPr lang="en-US" sz="12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20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  <a:endParaRPr lang="de-DE" sz="120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2362697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err="1" smtClean="0"/>
              <a:t>ElevatorStrategy</a:t>
            </a:r>
            <a:endParaRPr lang="de-DE" altLang="de-DE" noProof="0" dirty="0" smtClean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  /* Do </a:t>
            </a:r>
            <a:r>
              <a:rPr lang="de-DE" altLang="de-DE" sz="1200" b="0" err="1" smtClean="0">
                <a:solidFill>
                  <a:srgbClr val="3F7F5F"/>
                </a:solidFill>
                <a:latin typeface="Consolas" pitchFamily="49" charset="0"/>
              </a:rPr>
              <a:t>nothing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 */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149712" y="1406186"/>
            <a:ext cx="3990487" cy="798678"/>
          </a:xfrm>
          <a:prstGeom prst="wedgeRoundRectCallout">
            <a:avLst>
              <a:gd name="adj1" fmla="val -25161"/>
              <a:gd name="adj2" fmla="val 15407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Vorausdeklaration </a:t>
            </a:r>
            <a:r>
              <a:rPr lang="de-DE" sz="1600" smtClean="0">
                <a:solidFill>
                  <a:schemeClr val="bg1"/>
                </a:solidFill>
              </a:rPr>
              <a:t>(Forward Declaration, statt </a:t>
            </a:r>
            <a:r>
              <a:rPr lang="de-DE" sz="16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sz="1600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sz="1600">
                <a:solidFill>
                  <a:schemeClr val="bg1"/>
                </a:solidFill>
              </a:rPr>
              <a:t>), um zyklische Abhängigkeit </a:t>
            </a:r>
            <a:r>
              <a:rPr lang="de-DE" sz="1600" smtClean="0">
                <a:solidFill>
                  <a:schemeClr val="bg1"/>
                </a:solidFill>
              </a:rPr>
              <a:t>zu vermeiden</a:t>
            </a:r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In der </a:t>
            </a:r>
            <a:r>
              <a:rPr lang="de-DE" smtClean="0">
                <a:solidFill>
                  <a:schemeClr val="bg1"/>
                </a:solidFill>
              </a:rPr>
              <a:t>.cpp-Datei </a:t>
            </a:r>
            <a:r>
              <a:rPr lang="de-DE">
                <a:solidFill>
                  <a:schemeClr val="bg1"/>
                </a:solidFill>
              </a:rPr>
              <a:t>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/>
              <a:t>ElevatorStrategy.cpp</a:t>
            </a:r>
            <a:endParaRPr lang="en-US" sz="1600"/>
          </a:p>
        </p:txBody>
      </p:sp>
      <p:sp>
        <p:nvSpPr>
          <p:cNvPr id="11" name="Abgerundetes Rechteck 10"/>
          <p:cNvSpPr/>
          <p:nvPr/>
        </p:nvSpPr>
        <p:spPr>
          <a:xfrm>
            <a:off x="4572000" y="4869160"/>
            <a:ext cx="4357884" cy="1444353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Vorausdeklarationen </a:t>
            </a:r>
            <a:r>
              <a:rPr lang="de-DE" smtClean="0">
                <a:solidFill>
                  <a:schemeClr val="bg1"/>
                </a:solidFill>
              </a:rPr>
              <a:t>können nur dann verwendet werden, wenn </a:t>
            </a:r>
            <a:r>
              <a:rPr lang="de-DE" b="1" smtClean="0">
                <a:solidFill>
                  <a:schemeClr val="bg1"/>
                </a:solidFill>
              </a:rPr>
              <a:t>nur Referenzen oder Pointer </a:t>
            </a:r>
            <a:r>
              <a:rPr lang="de-DE" smtClean="0">
                <a:solidFill>
                  <a:schemeClr val="bg1"/>
                </a:solidFill>
              </a:rPr>
              <a:t>auf die referenzierte Klasse (Elevator) genutzt werden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Polymorphic call to strategy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* und nicht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Parameter ohne </a:t>
            </a:r>
            <a:r>
              <a:rPr lang="de-DE">
                <a:solidFill>
                  <a:schemeClr val="bg1"/>
                </a:solidFill>
              </a:rPr>
              <a:t>Namen </a:t>
            </a:r>
            <a:r>
              <a:rPr lang="de-DE" smtClean="0">
                <a:solidFill>
                  <a:schemeClr val="bg1"/>
                </a:solidFill>
              </a:rPr>
              <a:t>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auto">
          <a:xfrm>
            <a:off x="6660232" y="1520825"/>
            <a:ext cx="2208026" cy="3979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ElevatorStrategy.cpp</a:t>
            </a:r>
            <a:endParaRPr lang="en-US"/>
          </a:p>
        </p:txBody>
      </p:sp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Sichtbarkeits-</a:t>
            </a:r>
            <a:r>
              <a:rPr lang="de-DE" altLang="de-DE" noProof="0" dirty="0" err="1" smtClean="0"/>
              <a:t>Modifier</a:t>
            </a:r>
            <a:r>
              <a:rPr lang="de-DE" altLang="de-DE" noProof="0" dirty="0" smtClean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>
              <a:gd name="adj" fmla="val 10491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87117" y="1520825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energy minimizing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strategy"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(...):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"Perform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some complex calculation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268783" y="4149080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>
                <a:solidFill>
                  <a:schemeClr val="bg1"/>
                </a:solidFill>
              </a:rPr>
              <a:t>-</a:t>
            </a:r>
            <a:r>
              <a:rPr lang="de-DE" b="1">
                <a:solidFill>
                  <a:schemeClr val="bg1"/>
                </a:solidFill>
              </a:rPr>
              <a:t>Vererbung</a:t>
            </a:r>
            <a:r>
              <a:rPr lang="de-DE">
                <a:solidFill>
                  <a:schemeClr val="bg1"/>
                </a:solidFill>
              </a:rPr>
              <a:t> entspricht dem Vererbungskonzept in Java. </a:t>
            </a:r>
            <a:endParaRPr lang="de-DE" smtClean="0">
              <a:solidFill>
                <a:schemeClr val="bg1"/>
              </a:solidFill>
            </a:endParaRP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und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 smtClean="0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Vererbung </a:t>
            </a:r>
            <a:r>
              <a:rPr lang="de-DE">
                <a:solidFill>
                  <a:schemeClr val="bg1"/>
                </a:solidFill>
              </a:rPr>
              <a:t>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1619672" y="1537515"/>
            <a:ext cx="2288946" cy="4313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Konstruktion und Destruktion bei 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Vorteil</a:t>
            </a:r>
            <a:r>
              <a:rPr lang="de-DE" noProof="0" dirty="0" smtClean="0"/>
              <a:t>: Während der Konstruktion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noProof="0" dirty="0" smtClean="0"/>
              <a:t> kann auf die Felder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 smtClean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Wird spannend bei </a:t>
            </a:r>
            <a:r>
              <a:rPr lang="de-DE" b="1" noProof="0" dirty="0" smtClean="0"/>
              <a:t>Mehrfachvererbung</a:t>
            </a:r>
            <a:r>
              <a:rPr lang="de-DE" noProof="0" dirty="0" smtClean="0"/>
              <a:t> (siehe später)</a:t>
            </a:r>
            <a:endParaRPr lang="de-DE" noProof="0" dirty="0"/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(Teil-)Instanz der Basisklasse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Unterklassen-spezifische Daten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3448332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 smtClean="0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err="1" smtClean="0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Do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something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249478" y="1497806"/>
            <a:ext cx="2782888" cy="606425"/>
          </a:xfrm>
          <a:prstGeom prst="wedgeRoundRectCallout">
            <a:avLst>
              <a:gd name="adj1" fmla="val -62691"/>
              <a:gd name="adj2" fmla="val -88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Konstruktoren</a:t>
            </a:r>
            <a:r>
              <a:rPr lang="de-DE">
                <a:solidFill>
                  <a:schemeClr val="bg1"/>
                </a:solidFill>
              </a:rPr>
              <a:t>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990230" y="3827463"/>
            <a:ext cx="2782888" cy="604837"/>
          </a:xfrm>
          <a:prstGeom prst="wedgeRoundRectCallout">
            <a:avLst>
              <a:gd name="adj1" fmla="val -56868"/>
              <a:gd name="adj2" fmla="val 119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hat aber </a:t>
            </a:r>
            <a:r>
              <a:rPr lang="de-DE" b="1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990230" y="5421198"/>
            <a:ext cx="2782888" cy="816113"/>
          </a:xfrm>
          <a:prstGeom prst="wedgeRoundRectCallout">
            <a:avLst>
              <a:gd name="adj1" fmla="val -59364"/>
              <a:gd name="adj2" fmla="val 413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58064" y="3655908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658064" y="5434891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" grpId="0"/>
      <p:bldP spid="11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noProof="0" dirty="0" smtClean="0"/>
              <a:t>Im Gegensatz zu Java ist bei C++ aus Effizienzgründen die </a:t>
            </a:r>
            <a:r>
              <a:rPr lang="de-DE" altLang="de-DE" b="1" noProof="0" dirty="0" smtClean="0"/>
              <a:t>polymorphe Behandlung</a:t>
            </a:r>
            <a:r>
              <a:rPr lang="de-DE" altLang="de-DE" b="0" noProof="0" dirty="0" smtClean="0"/>
              <a:t> von Methoden </a:t>
            </a:r>
            <a:r>
              <a:rPr lang="de-DE" altLang="de-DE" b="1" noProof="0" dirty="0" smtClean="0"/>
              <a:t>per Default ausgeschaltet</a:t>
            </a:r>
          </a:p>
          <a:p>
            <a:endParaRPr lang="de-DE" altLang="de-DE" noProof="0" dirty="0" smtClean="0"/>
          </a:p>
          <a:p>
            <a:r>
              <a:rPr lang="de-DE" altLang="de-DE" b="0" noProof="0" dirty="0" smtClean="0"/>
              <a:t>Es muss explizit mit dem </a:t>
            </a:r>
            <a:r>
              <a:rPr lang="de-DE" altLang="de-DE" b="1" noProof="0" dirty="0" smtClean="0"/>
              <a:t>Schlüsselwort </a:t>
            </a:r>
            <a:r>
              <a:rPr lang="de-DE" alt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noProof="0" dirty="0" smtClean="0"/>
              <a:t> angegeben werden, welche Methoden polymorph zu behandeln sind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 werden als virtuell gekennzeichnet (</a:t>
            </a:r>
            <a:r>
              <a:rPr lang="de-DE" b="1">
                <a:solidFill>
                  <a:schemeClr val="bg1"/>
                </a:solidFill>
              </a:rPr>
              <a:t>nur im Header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muss nicht in Subklassen wiederholt werden, wird aber häufig der </a:t>
            </a:r>
            <a:r>
              <a:rPr lang="de-DE" smtClean="0">
                <a:solidFill>
                  <a:schemeClr val="bg1"/>
                </a:solidFill>
              </a:rPr>
              <a:t>Übersicht halber </a:t>
            </a:r>
            <a:r>
              <a:rPr lang="de-DE">
                <a:solidFill>
                  <a:schemeClr val="bg1"/>
                </a:solidFill>
              </a:rPr>
              <a:t>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Regel</a:t>
            </a:r>
            <a:r>
              <a:rPr lang="de-DE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>
                <a:solidFill>
                  <a:schemeClr val="bg1"/>
                </a:solidFill>
              </a:rPr>
              <a:t>virtuellen Destruktor</a:t>
            </a:r>
            <a:r>
              <a:rPr lang="de-DE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Ergänzende Ressourcen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6388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7594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muss der </a:t>
            </a:r>
            <a:r>
              <a:rPr lang="de-DE" altLang="de-DE" sz="1800" smtClean="0"/>
              <a:t>Destruktor</a:t>
            </a:r>
            <a:r>
              <a:rPr lang="de-DE" altLang="de-DE" sz="1800" b="0" smtClean="0"/>
              <a:t> in einer Klasse mit </a:t>
            </a:r>
            <a:r>
              <a:rPr lang="de-DE" altLang="de-DE" sz="1800" smtClean="0"/>
              <a:t>virtuellen</a:t>
            </a:r>
            <a:r>
              <a:rPr lang="de-DE" altLang="de-DE" sz="1800" b="0" smtClean="0"/>
              <a:t> </a:t>
            </a:r>
            <a:r>
              <a:rPr lang="de-DE" altLang="de-DE" sz="1800" smtClean="0"/>
              <a:t>Methoden</a:t>
            </a:r>
            <a:r>
              <a:rPr lang="de-DE" altLang="de-DE" sz="1800" b="0" smtClean="0"/>
              <a:t> auch </a:t>
            </a:r>
            <a:r>
              <a:rPr lang="de-DE" altLang="de-DE" sz="1800" smtClean="0"/>
              <a:t>virtuell</a:t>
            </a:r>
            <a:r>
              <a:rPr lang="de-DE" altLang="de-DE" sz="1800" b="0" smtClean="0"/>
              <a:t> sein?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sind </a:t>
            </a:r>
            <a:r>
              <a:rPr lang="de-DE" altLang="de-DE" sz="1800" smtClean="0"/>
              <a:t>virtuelle Konstruktoren </a:t>
            </a:r>
            <a:r>
              <a:rPr lang="de-DE" altLang="de-DE" sz="1800" b="0" smtClean="0"/>
              <a:t>nützlich?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6576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Exkurs: Virtual </a:t>
            </a:r>
            <a:r>
              <a:rPr lang="de-DE" altLang="de-DE" noProof="0" dirty="0" err="1" smtClean="0"/>
              <a:t>Method</a:t>
            </a:r>
            <a:r>
              <a:rPr lang="de-DE" altLang="de-DE" noProof="0" dirty="0" smtClean="0"/>
              <a:t> Table</a:t>
            </a:r>
            <a:br>
              <a:rPr lang="de-DE" altLang="de-DE" noProof="0" dirty="0" smtClean="0"/>
            </a:br>
            <a:r>
              <a:rPr lang="de-DE" altLang="de-DE" noProof="0" dirty="0"/>
              <a:t> </a:t>
            </a:r>
            <a:r>
              <a:rPr lang="de-DE" altLang="de-DE" noProof="0" dirty="0" smtClean="0"/>
              <a:t>   </a:t>
            </a:r>
            <a:r>
              <a:rPr lang="de-DE" altLang="de-DE" sz="2000" noProof="0" dirty="0" smtClean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noProof="0" dirty="0" smtClean="0"/>
              <a:t>Egal, wie der Pointer auf ein Objekt deklariert ist 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noProof="0" dirty="0" smtClean="0"/>
              <a:t>)</a:t>
            </a:r>
            <a:r>
              <a:rPr lang="de-DE" b="0" noProof="0" dirty="0" smtClean="0"/>
              <a:t>, </a:t>
            </a:r>
            <a:r>
              <a:rPr lang="de-DE" b="1" noProof="0" dirty="0" smtClean="0"/>
              <a:t>das Objekt behält seinen Typ </a:t>
            </a:r>
            <a:r>
              <a:rPr lang="de-DE" b="0" noProof="0" dirty="0" smtClean="0"/>
              <a:t>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noProof="0" dirty="0" smtClean="0"/>
              <a:t>).</a:t>
            </a:r>
          </a:p>
          <a:p>
            <a:r>
              <a:rPr lang="de-DE" b="1" noProof="0" dirty="0" smtClean="0"/>
              <a:t>Jede Klasse </a:t>
            </a:r>
            <a:r>
              <a:rPr lang="de-DE" b="0" noProof="0" dirty="0" smtClean="0"/>
              <a:t>besitzt eine </a:t>
            </a:r>
            <a:r>
              <a:rPr lang="de-DE" b="1" noProof="0" dirty="0" smtClean="0"/>
              <a:t>Lookup-Tabelle (</a:t>
            </a:r>
            <a:r>
              <a:rPr lang="de-DE" b="1" i="1" noProof="0" dirty="0" err="1" smtClean="0"/>
              <a:t>vtable</a:t>
            </a:r>
            <a:r>
              <a:rPr lang="de-DE" b="1" noProof="0" dirty="0" smtClean="0"/>
              <a:t>)</a:t>
            </a:r>
            <a:r>
              <a:rPr lang="de-DE" i="1" noProof="0" dirty="0" smtClean="0"/>
              <a:t>,</a:t>
            </a:r>
            <a:r>
              <a:rPr lang="de-DE" b="0" noProof="0" dirty="0" smtClean="0"/>
              <a:t> die jeder </a:t>
            </a:r>
            <a:r>
              <a:rPr lang="de-DE" noProof="0" dirty="0" smtClean="0"/>
              <a:t>virtuellen </a:t>
            </a:r>
            <a:r>
              <a:rPr lang="de-DE" b="0" noProof="0" dirty="0" smtClean="0"/>
              <a:t>Methode ihre Implementierung zuweist.</a:t>
            </a:r>
            <a:endParaRPr lang="de-DE" b="0" noProof="0" dirty="0"/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mtClean="0">
                <a:solidFill>
                  <a:schemeClr val="bg1"/>
                </a:solidFill>
              </a:rPr>
              <a:t>/</a:t>
            </a:r>
            <a:r>
              <a:rPr lang="en-US" b="1" err="1" smtClean="0">
                <a:solidFill>
                  <a:schemeClr val="bg1"/>
                </a:solidFill>
              </a:rPr>
              <a:t>VTable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</a:rPr>
              <a:t>[DE]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3137001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3229225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3362468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b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845027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875469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5179837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5179837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5322712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605287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865509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912278"/>
              </p:ext>
            </p:extLst>
          </p:nvPr>
        </p:nvGraphicFramePr>
        <p:xfrm>
          <a:off x="3328988" y="3376613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06" name="Arbeitsblatt" r:id="rId5" imgW="3552843" imgH="1076314" progId="Excel.Sheet.12">
                  <p:embed/>
                </p:oleObj>
              </mc:Choice>
              <mc:Fallback>
                <p:oleObj name="Arbeitsblatt" r:id="rId5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28988" y="3376613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906939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761212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6154022" y="2499657"/>
            <a:ext cx="2927614" cy="814932"/>
          </a:xfrm>
          <a:prstGeom prst="wedgeRoundRectCallout">
            <a:avLst>
              <a:gd name="adj1" fmla="val -53889"/>
              <a:gd name="adj2" fmla="val 678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 defTabSz="357188">
              <a:defRPr/>
            </a:pPr>
            <a:r>
              <a:rPr lang="de-DE" b="1" smtClean="0">
                <a:solidFill>
                  <a:schemeClr val="bg1"/>
                </a:solidFill>
              </a:rPr>
              <a:t>Java</a:t>
            </a:r>
            <a:r>
              <a:rPr lang="de-DE" smtClean="0">
                <a:solidFill>
                  <a:schemeClr val="bg1"/>
                </a:solidFill>
              </a:rPr>
              <a:t>: 	alle Methoden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C++</a:t>
            </a:r>
            <a:r>
              <a:rPr lang="de-DE" smtClean="0">
                <a:solidFill>
                  <a:schemeClr val="bg1"/>
                </a:solidFill>
              </a:rPr>
              <a:t>: 	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 </a:t>
            </a:r>
            <a:r>
              <a:rPr lang="de-DE" smtClean="0">
                <a:solidFill>
                  <a:schemeClr val="bg1"/>
                </a:solidFill>
              </a:rPr>
              <a:t>Methode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4081444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Falls kein Eintrag/NULL: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Verwende Methode des Typs des Pointers.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7"/>
              </a:rPr>
              <a:t>https://</a:t>
            </a:r>
            <a:r>
              <a:rPr lang="en-US" sz="1200" smtClean="0">
                <a:hlinkClick r:id="rId7"/>
              </a:rPr>
              <a:t>en.wikipedia.org/wiki/Virtual_method_table</a:t>
            </a:r>
            <a:r>
              <a:rPr lang="en-US" sz="1200" smtClean="0"/>
              <a:t> </a:t>
            </a:r>
            <a:endParaRPr lang="en-US" sz="1200"/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56605"/>
              </p:ext>
            </p:extLst>
          </p:nvPr>
        </p:nvGraphicFramePr>
        <p:xfrm>
          <a:off x="3341688" y="5184775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07" name="Arbeitsblatt" r:id="rId9" imgW="3552843" imgH="809440" progId="Excel.Sheet.12">
                  <p:embed/>
                </p:oleObj>
              </mc:Choice>
              <mc:Fallback>
                <p:oleObj name="Arbeitsblatt" r:id="rId9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41688" y="5184775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646612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9" grpId="0"/>
      <p:bldP spid="24" grpId="0" animBg="1"/>
      <p:bldP spid="25" grpId="0" animBg="1"/>
      <p:bldP spid="26" grpId="0"/>
      <p:bldP spid="27" grpId="0" animBg="1"/>
      <p:bldP spid="34" grpId="0" animBg="1"/>
      <p:bldP spid="35" grpId="0" animBg="1"/>
      <p:bldP spid="36" grpId="0" animBg="1"/>
      <p:bldP spid="48" grpId="0" animBg="1"/>
      <p:bldP spid="50" grpId="0" animBg="1"/>
      <p:bldP spid="41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435600" y="3125788"/>
            <a:ext cx="2784475" cy="606425"/>
          </a:xfrm>
          <a:prstGeom prst="wedgeRoundRectCallout">
            <a:avLst>
              <a:gd name="adj1" fmla="val -41063"/>
              <a:gd name="adj2" fmla="val 980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89500" y="4630738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alle </a:t>
            </a:r>
            <a:r>
              <a:rPr lang="de-DE" err="1">
                <a:solidFill>
                  <a:schemeClr val="bg1"/>
                </a:solidFill>
              </a:rPr>
              <a:t>Destruktoren</a:t>
            </a:r>
            <a:r>
              <a:rPr lang="de-DE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96294" y="2992452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Pure Virtual</a:t>
            </a:r>
            <a:r>
              <a:rPr lang="de-DE" altLang="de-DE" noProof="0" dirty="0"/>
              <a:t>	</a:t>
            </a:r>
            <a:r>
              <a:rPr lang="de-DE" altLang="de-DE" noProof="0" dirty="0" smtClean="0"/>
              <a:t>= "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noProof="0" dirty="0" smtClean="0"/>
              <a:t> +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noProof="0" dirty="0" smtClean="0"/>
              <a:t>"</a:t>
            </a:r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Entspricht einer </a:t>
            </a:r>
            <a:r>
              <a:rPr lang="de-DE" altLang="de-DE" sz="1800"/>
              <a:t>abstrakten Methode </a:t>
            </a:r>
            <a:r>
              <a:rPr lang="de-DE" altLang="de-DE" sz="1800" b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Klasse mit rein virtuellen Methode entspricht </a:t>
            </a:r>
            <a:r>
              <a:rPr lang="de-DE" altLang="de-DE" sz="1800"/>
              <a:t>abstrakter Klasse</a:t>
            </a:r>
            <a:r>
              <a:rPr lang="de-DE" altLang="de-DE" sz="1800" b="0"/>
              <a:t> oder </a:t>
            </a:r>
            <a:r>
              <a:rPr lang="de-DE" altLang="de-DE" sz="1800"/>
              <a:t>Interface</a:t>
            </a:r>
            <a:r>
              <a:rPr lang="de-DE" altLang="de-DE" sz="1800" b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Methode kann </a:t>
            </a:r>
            <a:r>
              <a:rPr lang="de-DE" altLang="de-DE" sz="1800" b="0" smtClean="0"/>
              <a:t>von Unterklassen implementiert </a:t>
            </a:r>
            <a:r>
              <a:rPr lang="de-DE" altLang="de-DE" sz="1800" b="0"/>
              <a:t>werden, muss aber </a:t>
            </a:r>
            <a:r>
              <a:rPr lang="de-DE" altLang="de-DE" sz="1800" b="0" smtClean="0"/>
              <a:t>nicht. (~ Hierarchie abstrakter Klassen)</a:t>
            </a:r>
            <a:endParaRPr lang="de-DE" altLang="de-DE" sz="1800" b="0"/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 smtClean="0">
                <a:solidFill>
                  <a:schemeClr val="bg1"/>
                </a:solidFill>
              </a:rPr>
              <a:t> nicht mehr </a:t>
            </a:r>
            <a:r>
              <a:rPr lang="de-DE" err="1" smtClean="0">
                <a:solidFill>
                  <a:schemeClr val="bg1"/>
                </a:solidFill>
              </a:rPr>
              <a:t>instantiiert</a:t>
            </a:r>
            <a:r>
              <a:rPr lang="de-DE" smtClean="0">
                <a:solidFill>
                  <a:schemeClr val="bg1"/>
                </a:solidFill>
              </a:rPr>
              <a:t> werden.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 ist hiermit </a:t>
            </a:r>
            <a:r>
              <a:rPr lang="de-DE" b="1">
                <a:solidFill>
                  <a:schemeClr val="bg1"/>
                </a:solidFill>
              </a:rPr>
              <a:t>rein virtuell</a:t>
            </a:r>
            <a:r>
              <a:rPr lang="de-DE">
                <a:solidFill>
                  <a:schemeClr val="bg1"/>
                </a:solidFill>
              </a:rPr>
              <a:t> – keine </a:t>
            </a:r>
            <a:r>
              <a:rPr lang="de-DE" smtClean="0">
                <a:solidFill>
                  <a:schemeClr val="bg1"/>
                </a:solidFill>
              </a:rPr>
              <a:t>Implementierung in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 </a:t>
            </a:r>
            <a:r>
              <a:rPr lang="de-DE" smtClean="0">
                <a:solidFill>
                  <a:schemeClr val="bg1"/>
                </a:solidFill>
              </a:rPr>
              <a:t>möglich.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8" grpId="0" animBg="1"/>
      <p:bldP spid="5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3556" name="Textfeld 4"/>
          <p:cNvSpPr txBox="1">
            <a:spLocks noChangeArrowheads="1"/>
          </p:cNvSpPr>
          <p:nvPr/>
        </p:nvSpPr>
        <p:spPr bwMode="auto">
          <a:xfrm>
            <a:off x="252412" y="1987550"/>
            <a:ext cx="7055891" cy="249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</a:t>
            </a:r>
            <a:r>
              <a:rPr lang="de-DE" altLang="de-DE" sz="1800"/>
              <a:t>virtuelle Methoden </a:t>
            </a:r>
            <a:r>
              <a:rPr lang="de-DE" altLang="de-DE" sz="1800" smtClean="0"/>
              <a:t>"teuer"</a:t>
            </a:r>
            <a:r>
              <a:rPr lang="de-DE" altLang="de-DE" sz="1800" b="0" smtClean="0"/>
              <a:t>?</a:t>
            </a: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bedeutet jede </a:t>
            </a:r>
            <a:r>
              <a:rPr lang="de-DE" altLang="de-DE" sz="1800" err="1"/>
              <a:t>const</a:t>
            </a:r>
            <a:r>
              <a:rPr lang="de-DE" altLang="de-DE" sz="1800"/>
              <a:t>-Verwendung</a:t>
            </a:r>
            <a:r>
              <a:rPr lang="de-DE" altLang="de-DE" sz="1800" b="0"/>
              <a:t> im folgenden Ausdruck: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2400" b="0" smtClean="0"/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ElevatoryStrategy</a:t>
            </a:r>
            <a:r>
              <a:rPr lang="en-US" altLang="de-DE" sz="2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next(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elevator) </a:t>
            </a:r>
            <a:b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72119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Mehrfachvererbung</a:t>
            </a:r>
            <a:endParaRPr lang="de-DE" noProof="0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796136" y="2132856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StudentAssistant</a:t>
              </a:r>
              <a:endParaRPr lang="de-DE" altLang="de-DE" sz="1400" b="0"/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5729" y="234436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auto">
            <a:xfrm>
              <a:off x="6227116" y="2419602"/>
              <a:ext cx="2" cy="21016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Employee</a:t>
              </a:r>
              <a:endParaRPr lang="de-DE" altLang="de-DE" sz="1400" b="0"/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7" y="2629769"/>
              <a:ext cx="43205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>
              <a:off x="7450535" y="2419601"/>
              <a:ext cx="0" cy="19525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3592"/>
              <a:ext cx="57546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Mehrfachvererbung: 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/>
              <a:t>Ziel</a:t>
            </a:r>
            <a:r>
              <a:rPr lang="en-US" b="1" smtClean="0"/>
              <a:t>: </a:t>
            </a:r>
            <a:r>
              <a:rPr lang="en-US" b="1" err="1" smtClean="0"/>
              <a:t>Aufzüge</a:t>
            </a:r>
            <a:r>
              <a:rPr lang="en-US" b="1" smtClean="0"/>
              <a:t> </a:t>
            </a:r>
            <a:r>
              <a:rPr lang="en-US" b="1" err="1" smtClean="0"/>
              <a:t>für</a:t>
            </a:r>
            <a:r>
              <a:rPr lang="en-US" b="1" smtClean="0"/>
              <a:t> </a:t>
            </a:r>
            <a:r>
              <a:rPr lang="en-US" b="1" err="1" smtClean="0"/>
              <a:t>bestimmte</a:t>
            </a:r>
            <a:r>
              <a:rPr lang="en-US" b="1" smtClean="0"/>
              <a:t> </a:t>
            </a:r>
            <a:r>
              <a:rPr lang="en-US" b="1" err="1" smtClean="0"/>
              <a:t>Zwecke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Person </a:t>
            </a:r>
            <a:r>
              <a:rPr lang="en-US" err="1" smtClean="0"/>
              <a:t>mit</a:t>
            </a:r>
            <a:r>
              <a:rPr lang="en-US" smtClean="0"/>
              <a:t> </a:t>
            </a:r>
            <a:r>
              <a:rPr lang="en-US" err="1" smtClean="0"/>
              <a:t>Ziel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Lastenaufzug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Reinigungspersonal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Feuerwehr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Speisen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…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5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Historie: Das Containerproblem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Ursprünglich als Lösung für Containerproblem</a:t>
            </a:r>
            <a:r>
              <a:rPr lang="de-DE" altLang="de-DE" b="0" noProof="0" dirty="0" smtClean="0"/>
              <a:t>: Wir wollen Objekte unterschiedlicher Art in den Aufzug (Container) laden.</a:t>
            </a:r>
          </a:p>
          <a:p>
            <a:endParaRPr lang="de-DE" noProof="0" dirty="0"/>
          </a:p>
        </p:txBody>
      </p:sp>
      <p:grpSp>
        <p:nvGrpSpPr>
          <p:cNvPr id="14340" name="Gruppieren 12"/>
          <p:cNvGrpSpPr>
            <a:grpSpLocks/>
          </p:cNvGrpSpPr>
          <p:nvPr/>
        </p:nvGrpSpPr>
        <p:grpSpPr bwMode="auto">
          <a:xfrm>
            <a:off x="4595813" y="2276475"/>
            <a:ext cx="379412" cy="635000"/>
            <a:chOff x="1259632" y="2507052"/>
            <a:chExt cx="449687" cy="751806"/>
          </a:xfrm>
        </p:grpSpPr>
        <p:sp>
          <p:nvSpPr>
            <p:cNvPr id="14352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14353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41" name="Textfeld 8"/>
          <p:cNvSpPr txBox="1">
            <a:spLocks noChangeArrowheads="1"/>
          </p:cNvSpPr>
          <p:nvPr/>
        </p:nvSpPr>
        <p:spPr bwMode="auto">
          <a:xfrm>
            <a:off x="4573588" y="3917950"/>
            <a:ext cx="500062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cxnSp>
        <p:nvCxnSpPr>
          <p:cNvPr id="14342" name="Gewinkelte Verbindung 23"/>
          <p:cNvCxnSpPr>
            <a:cxnSpLocks noChangeShapeType="1"/>
          </p:cNvCxnSpPr>
          <p:nvPr/>
        </p:nvCxnSpPr>
        <p:spPr bwMode="auto">
          <a:xfrm rot="10800000">
            <a:off x="5073650" y="2552700"/>
            <a:ext cx="935038" cy="8636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3" name="Gewinkelte Verbindung 38"/>
          <p:cNvCxnSpPr>
            <a:cxnSpLocks noChangeShapeType="1"/>
          </p:cNvCxnSpPr>
          <p:nvPr/>
        </p:nvCxnSpPr>
        <p:spPr bwMode="auto">
          <a:xfrm rot="10800000" flipV="1">
            <a:off x="5073650" y="3416300"/>
            <a:ext cx="935038" cy="86518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4" name="Gleichschenkliges Dreieck 11"/>
          <p:cNvSpPr>
            <a:spLocks noChangeArrowheads="1"/>
          </p:cNvSpPr>
          <p:nvPr/>
        </p:nvSpPr>
        <p:spPr bwMode="auto">
          <a:xfrm rot="5400000">
            <a:off x="6542088" y="3300413"/>
            <a:ext cx="277812" cy="23971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4345" name="Gerade Verbindung 12"/>
          <p:cNvCxnSpPr>
            <a:cxnSpLocks noChangeShapeType="1"/>
          </p:cNvCxnSpPr>
          <p:nvPr/>
        </p:nvCxnSpPr>
        <p:spPr bwMode="auto">
          <a:xfrm>
            <a:off x="6081713" y="3417888"/>
            <a:ext cx="431800" cy="4762"/>
          </a:xfrm>
          <a:prstGeom prst="line">
            <a:avLst/>
          </a:prstGeom>
          <a:noFill/>
          <a:ln w="2857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6" name="Rechteck 13"/>
          <p:cNvSpPr>
            <a:spLocks noChangeArrowheads="1"/>
          </p:cNvSpPr>
          <p:nvPr/>
        </p:nvSpPr>
        <p:spPr bwMode="auto">
          <a:xfrm>
            <a:off x="6873875" y="3228975"/>
            <a:ext cx="906463" cy="38735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Object</a:t>
            </a:r>
          </a:p>
        </p:txBody>
      </p:sp>
      <p:pic>
        <p:nvPicPr>
          <p:cNvPr id="1434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0241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348" name="Gewinkelte Verbindung 23"/>
          <p:cNvCxnSpPr>
            <a:cxnSpLocks noChangeShapeType="1"/>
          </p:cNvCxnSpPr>
          <p:nvPr/>
        </p:nvCxnSpPr>
        <p:spPr bwMode="auto">
          <a:xfrm flipV="1">
            <a:off x="2470150" y="25527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9" name="Gewinkelte Verbindung 38"/>
          <p:cNvCxnSpPr>
            <a:cxnSpLocks noChangeShapeType="1"/>
          </p:cNvCxnSpPr>
          <p:nvPr/>
        </p:nvCxnSpPr>
        <p:spPr bwMode="auto">
          <a:xfrm>
            <a:off x="2471738" y="3536950"/>
            <a:ext cx="1989137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Abgerundete rechteckige Legende 17"/>
          <p:cNvSpPr/>
          <p:nvPr/>
        </p:nvSpPr>
        <p:spPr>
          <a:xfrm>
            <a:off x="5227092" y="4535488"/>
            <a:ext cx="3511054" cy="1192212"/>
          </a:xfrm>
          <a:prstGeom prst="wedgeRoundRectCallout">
            <a:avLst>
              <a:gd name="adj1" fmla="val 9892"/>
              <a:gd name="adj2" fmla="val -1142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Aus Effizienzgründen gibt es in C++ </a:t>
            </a:r>
            <a:r>
              <a:rPr lang="de-DE" b="1" smtClean="0">
                <a:solidFill>
                  <a:schemeClr val="bg1"/>
                </a:solidFill>
              </a:rPr>
              <a:t>keine generische Oberklasse </a:t>
            </a:r>
            <a:r>
              <a:rPr lang="de-DE" smtClean="0">
                <a:solidFill>
                  <a:schemeClr val="bg1"/>
                </a:solidFill>
              </a:rPr>
              <a:t>wie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  <a:endParaRPr lang="de-DE" b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395288" y="4429125"/>
            <a:ext cx="3563937" cy="728663"/>
          </a:xfrm>
          <a:prstGeom prst="wedgeRoundRectCallout">
            <a:avLst>
              <a:gd name="adj1" fmla="val -11067"/>
              <a:gd name="adj2" fmla="val -1093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Wir können also nicht einfach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smtClean="0">
                <a:solidFill>
                  <a:schemeClr val="bg1"/>
                </a:solidFill>
              </a:rPr>
              <a:t>s </a:t>
            </a:r>
            <a:r>
              <a:rPr lang="de-DE">
                <a:solidFill>
                  <a:schemeClr val="bg1"/>
                </a:solidFill>
              </a:rPr>
              <a:t>in den Aufzug laden</a:t>
            </a:r>
          </a:p>
        </p:txBody>
      </p:sp>
    </p:spTree>
    <p:extLst>
      <p:ext uri="{BB962C8B-B14F-4D97-AF65-F5344CB8AC3E}">
        <p14:creationId xmlns:p14="http://schemas.microsoft.com/office/powerpoint/2010/main" val="401474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Lösung mit Mehrfachvererbung</a:t>
            </a:r>
          </a:p>
        </p:txBody>
      </p:sp>
      <p:grpSp>
        <p:nvGrpSpPr>
          <p:cNvPr id="15364" name="Gruppieren 12"/>
          <p:cNvGrpSpPr>
            <a:grpSpLocks/>
          </p:cNvGrpSpPr>
          <p:nvPr/>
        </p:nvGrpSpPr>
        <p:grpSpPr bwMode="auto">
          <a:xfrm>
            <a:off x="4595813" y="2276475"/>
            <a:ext cx="379412" cy="635000"/>
            <a:chOff x="1259632" y="2507052"/>
            <a:chExt cx="449687" cy="751806"/>
          </a:xfrm>
        </p:grpSpPr>
        <p:sp>
          <p:nvSpPr>
            <p:cNvPr id="15377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15378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5" name="Textfeld 7"/>
          <p:cNvSpPr txBox="1">
            <a:spLocks noChangeArrowheads="1"/>
          </p:cNvSpPr>
          <p:nvPr/>
        </p:nvSpPr>
        <p:spPr bwMode="auto">
          <a:xfrm>
            <a:off x="4573588" y="3917950"/>
            <a:ext cx="500062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cxnSp>
        <p:nvCxnSpPr>
          <p:cNvPr id="15366" name="Gewinkelte Verbindung 23"/>
          <p:cNvCxnSpPr>
            <a:cxnSpLocks noChangeShapeType="1"/>
          </p:cNvCxnSpPr>
          <p:nvPr/>
        </p:nvCxnSpPr>
        <p:spPr bwMode="auto">
          <a:xfrm rot="10800000">
            <a:off x="5073650" y="2552700"/>
            <a:ext cx="935038" cy="8636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67" name="Gewinkelte Verbindung 38"/>
          <p:cNvCxnSpPr>
            <a:cxnSpLocks noChangeShapeType="1"/>
          </p:cNvCxnSpPr>
          <p:nvPr/>
        </p:nvCxnSpPr>
        <p:spPr bwMode="auto">
          <a:xfrm rot="10800000" flipV="1">
            <a:off x="5073650" y="3416300"/>
            <a:ext cx="935038" cy="86518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68" name="Gleichschenkliges Dreieck 10"/>
          <p:cNvSpPr>
            <a:spLocks noChangeArrowheads="1"/>
          </p:cNvSpPr>
          <p:nvPr/>
        </p:nvSpPr>
        <p:spPr bwMode="auto">
          <a:xfrm rot="5400000">
            <a:off x="5992813" y="3300413"/>
            <a:ext cx="277812" cy="23971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1536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0241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370" name="Gewinkelte Verbindung 23"/>
          <p:cNvCxnSpPr>
            <a:cxnSpLocks noChangeShapeType="1"/>
          </p:cNvCxnSpPr>
          <p:nvPr/>
        </p:nvCxnSpPr>
        <p:spPr bwMode="auto">
          <a:xfrm flipV="1">
            <a:off x="2470150" y="25527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1" name="Gewinkelte Verbindung 38"/>
          <p:cNvCxnSpPr>
            <a:cxnSpLocks noChangeShapeType="1"/>
          </p:cNvCxnSpPr>
          <p:nvPr/>
        </p:nvCxnSpPr>
        <p:spPr bwMode="auto">
          <a:xfrm>
            <a:off x="2471738" y="3536950"/>
            <a:ext cx="1989137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Abgerundete rechteckige Legende 17"/>
          <p:cNvSpPr/>
          <p:nvPr/>
        </p:nvSpPr>
        <p:spPr>
          <a:xfrm>
            <a:off x="5148263" y="1484313"/>
            <a:ext cx="3671887" cy="969962"/>
          </a:xfrm>
          <a:prstGeom prst="wedgeRoundRectCallout">
            <a:avLst>
              <a:gd name="adj1" fmla="val -57292"/>
              <a:gd name="adj2" fmla="val 451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Jeder Typ, der in den Behälter soll, erbt zusätzlich von </a:t>
            </a:r>
            <a:r>
              <a:rPr lang="de-DE" altLang="de-DE" b="1" err="1" smtClean="0">
                <a:latin typeface="Consolas" pitchFamily="49" charset="0"/>
                <a:cs typeface="Consolas" pitchFamily="49" charset="0"/>
              </a:rPr>
              <a:t>ContentOfElevator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5373" name="Rechteck 18"/>
          <p:cNvSpPr>
            <a:spLocks noChangeArrowheads="1"/>
          </p:cNvSpPr>
          <p:nvPr/>
        </p:nvSpPr>
        <p:spPr bwMode="auto">
          <a:xfrm>
            <a:off x="6329363" y="3228975"/>
            <a:ext cx="2447925" cy="387350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 smtClean="0">
                <a:latin typeface="Consolas" pitchFamily="49" charset="0"/>
                <a:cs typeface="Consolas" pitchFamily="49" charset="0"/>
              </a:rPr>
              <a:t>ContentOfElevator</a:t>
            </a:r>
            <a:endParaRPr lang="de-DE" altLang="de-DE" sz="18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Abgerundete rechteckige Legende 19"/>
          <p:cNvSpPr/>
          <p:nvPr/>
        </p:nvSpPr>
        <p:spPr>
          <a:xfrm>
            <a:off x="201583" y="5011738"/>
            <a:ext cx="3668395" cy="1258797"/>
          </a:xfrm>
          <a:prstGeom prst="wedgeRoundRectCallout">
            <a:avLst>
              <a:gd name="adj1" fmla="val -34300"/>
              <a:gd name="adj2" fmla="val 105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tabLst>
                <a:tab pos="355600" algn="l"/>
              </a:tabLst>
              <a:defRPr/>
            </a:pPr>
            <a:r>
              <a:rPr lang="de-DE">
                <a:solidFill>
                  <a:schemeClr val="bg1"/>
                </a:solidFill>
                <a:sym typeface="Wingdings" pitchFamily="2" charset="2"/>
              </a:rPr>
              <a:t> </a:t>
            </a:r>
            <a:r>
              <a:rPr lang="de-DE" smtClean="0">
                <a:solidFill>
                  <a:schemeClr val="bg1"/>
                </a:solidFill>
                <a:sym typeface="Wingdings" pitchFamily="2" charset="2"/>
              </a:rPr>
              <a:t>	</a:t>
            </a:r>
            <a:r>
              <a:rPr lang="de-DE" smtClean="0">
                <a:solidFill>
                  <a:schemeClr val="bg1"/>
                </a:solidFill>
              </a:rPr>
              <a:t>technisch bedingt,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	keine Designentscheidung!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sym typeface="Wingdings" pitchFamily="2" charset="2"/>
              </a:rPr>
              <a:t> 	</a:t>
            </a:r>
            <a:r>
              <a:rPr lang="de-DE" smtClean="0">
                <a:solidFill>
                  <a:schemeClr val="bg1"/>
                </a:solidFill>
              </a:rPr>
              <a:t>komplexe Vererbungs-</a:t>
            </a:r>
          </a:p>
          <a:p>
            <a:pPr algn="l">
              <a:tabLst>
                <a:tab pos="355600" algn="l"/>
              </a:tabLst>
              <a:defRPr/>
            </a:pPr>
            <a:r>
              <a:rPr lang="de-DE">
                <a:solidFill>
                  <a:schemeClr val="bg1"/>
                </a:solidFill>
              </a:rPr>
              <a:t>	</a:t>
            </a:r>
            <a:r>
              <a:rPr lang="de-DE" err="1" smtClean="0">
                <a:solidFill>
                  <a:schemeClr val="bg1"/>
                </a:solidFill>
              </a:rPr>
              <a:t>hierarchien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5707063" y="4130675"/>
            <a:ext cx="3240087" cy="882650"/>
          </a:xfrm>
          <a:prstGeom prst="wedgeRoundRectCallout">
            <a:avLst>
              <a:gd name="adj1" fmla="val 5188"/>
              <a:gd name="adj2" fmla="val -10273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Jeder Behälterlieferer definiert einen Typ, den der Behälter enthalten kann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5436096" y="5243423"/>
            <a:ext cx="2864034" cy="1027112"/>
          </a:xfrm>
          <a:prstGeom prst="wedgeRoundRectCallout">
            <a:avLst>
              <a:gd name="adj1" fmla="val 9360"/>
              <a:gd name="adj2" fmla="val -213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Besserer Ersatz (in diesem Fall):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Templates (Tag 4)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2" name="Pfeil nach rechts 71"/>
          <p:cNvSpPr>
            <a:spLocks noChangeArrowheads="1"/>
          </p:cNvSpPr>
          <p:nvPr/>
        </p:nvSpPr>
        <p:spPr bwMode="auto">
          <a:xfrm>
            <a:off x="4285531" y="548005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9141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  <a:endParaRPr lang="de-DE" altLang="de-DE" noProof="0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noProof="0" dirty="0" smtClean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noProof="0" dirty="0" smtClean="0"/>
              <a:t>Attribute und Methoden einer Oberklasse sind Bestandteil der Unterklasse (außer </a:t>
            </a:r>
            <a:r>
              <a:rPr lang="de-DE" altLang="de-DE" b="1" kern="1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noProof="0" dirty="0" smtClean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b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400" b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b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smtClean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</a:t>
            </a:r>
            <a:r>
              <a:rPr lang="en-US" sz="1400" b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Error: request for name is ambiguous */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</a:t>
            </a:r>
            <a:r>
              <a:rPr lang="de-DE" altLang="de-DE" sz="1400" b="0" err="1"/>
              <a:t>name</a:t>
            </a:r>
            <a:r>
              <a:rPr lang="de-DE" altLang="de-DE" sz="1400" b="0"/>
              <a:t> : </a:t>
            </a:r>
            <a:r>
              <a:rPr lang="de-DE" altLang="de-DE" sz="1400" b="0" err="1"/>
              <a:t>string</a:t>
            </a:r>
            <a:endParaRPr lang="de-DE" altLang="de-DE" sz="1400" b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520589"/>
            <a:ext cx="2232025" cy="868363"/>
          </a:xfrm>
          <a:prstGeom prst="wedgeRoundRectCallout">
            <a:avLst>
              <a:gd name="adj1" fmla="val -39723"/>
              <a:gd name="adj2" fmla="val -805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Namenskonflikt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39027" y="4609074"/>
            <a:ext cx="3581683" cy="1628238"/>
            <a:chOff x="39027" y="4609074"/>
            <a:chExt cx="3581683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39027" y="5304671"/>
              <a:ext cx="2048959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Instanz der 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/>
                <a:t>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Klasse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5" name="Textfeld 34"/>
          <p:cNvSpPr txBox="1"/>
          <p:nvPr/>
        </p:nvSpPr>
        <p:spPr>
          <a:xfrm>
            <a:off x="7032828" y="5643953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Literaturvorschläge</a:t>
            </a:r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altLang="de-DE" noProof="0" dirty="0" smtClean="0"/>
              <a:t>Bruce Eckel: </a:t>
            </a:r>
            <a:r>
              <a:rPr lang="en-US" altLang="de-DE" dirty="0" smtClean="0"/>
              <a:t>Thinking</a:t>
            </a:r>
            <a:r>
              <a:rPr lang="de-DE" altLang="de-DE" noProof="0" dirty="0" smtClean="0"/>
              <a:t> in C++ (frei verfügbar </a:t>
            </a:r>
            <a:r>
              <a:rPr lang="de-DE" altLang="de-DE" noProof="0" dirty="0" smtClean="0">
                <a:hlinkClick r:id="rId2"/>
              </a:rPr>
              <a:t>http://mindview.net/Books/TICPP/ThinkingInCPP2e.html</a:t>
            </a:r>
            <a:r>
              <a:rPr lang="de-DE" altLang="de-DE" noProof="0" dirty="0" smtClean="0"/>
              <a:t>)</a:t>
            </a:r>
          </a:p>
          <a:p>
            <a:r>
              <a:rPr lang="de-DE" altLang="de-DE" noProof="0" dirty="0" smtClean="0"/>
              <a:t>Mike Banahan: The C Book (frei verfügbar: </a:t>
            </a:r>
            <a:r>
              <a:rPr lang="de-DE" altLang="de-DE" noProof="0" dirty="0" smtClean="0">
                <a:hlinkClick r:id="rId3"/>
              </a:rPr>
              <a:t>http://publications.gbdirect.co.uk/c_book/</a:t>
            </a:r>
            <a:r>
              <a:rPr lang="de-DE" altLang="de-DE" noProof="0" dirty="0" smtClean="0"/>
              <a:t> )</a:t>
            </a:r>
          </a:p>
          <a:p>
            <a:r>
              <a:rPr lang="de-DE" altLang="de-DE" noProof="0" dirty="0" smtClean="0"/>
              <a:t>Scott Meyers: </a:t>
            </a:r>
            <a:r>
              <a:rPr lang="en-US" altLang="de-DE" dirty="0" smtClean="0"/>
              <a:t>Effective</a:t>
            </a:r>
            <a:r>
              <a:rPr lang="de-DE" altLang="de-DE" noProof="0" dirty="0" smtClean="0"/>
              <a:t> C++ &amp; More Effective C++</a:t>
            </a:r>
          </a:p>
          <a:p>
            <a:r>
              <a:rPr lang="de-DE" altLang="de-DE" noProof="0" dirty="0" smtClean="0"/>
              <a:t>Helmut Schellong: Moderne C Programmierung [Springer]</a:t>
            </a:r>
            <a:br>
              <a:rPr lang="de-DE" altLang="de-DE" noProof="0" dirty="0" smtClean="0"/>
            </a:br>
            <a:r>
              <a:rPr lang="de-DE" altLang="de-DE" noProof="0" dirty="0" smtClean="0"/>
              <a:t>Ralf Schneeweiß: Moderne C++ Programmierung [Springer]</a:t>
            </a:r>
          </a:p>
          <a:p>
            <a:r>
              <a:rPr lang="de-DE" altLang="de-DE" noProof="0" dirty="0" smtClean="0"/>
              <a:t>Jürgen Wolf: Grundkurs C [Galileo] &amp;  Grundkurs C++ [Galileo]</a:t>
            </a:r>
          </a:p>
          <a:p>
            <a:r>
              <a:rPr lang="de-DE" altLang="de-DE" noProof="0" dirty="0" smtClean="0"/>
              <a:t>Bjarne Stroustrup: Einführung in die Programmierung mit C++</a:t>
            </a:r>
          </a:p>
          <a:p>
            <a:r>
              <a:rPr lang="de-DE" altLang="de-DE" noProof="0" dirty="0" smtClean="0"/>
              <a:t>TU München: Grundkurs C/C++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4"/>
              </a:rPr>
              <a:t>http://www.ldv.ei.tum.de/lehre/programmierpraktikum-c/</a:t>
            </a:r>
            <a:r>
              <a:rPr lang="de-DE" altLang="de-DE" noProof="0" dirty="0" smtClean="0"/>
              <a:t>, </a:t>
            </a:r>
            <a:r>
              <a:rPr lang="de-DE" altLang="de-DE" noProof="0" dirty="0" smtClean="0">
                <a:hlinkClick r:id="rId5"/>
              </a:rPr>
              <a:t>http://www.ldv.ei.tum.de/lehre/grundkurs-c/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FH Regensburg: Programmieren 1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6"/>
              </a:rPr>
              <a:t>http://fbim.fh-regensburg.de/~sce39014/pg1/pg1-skript.pdf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r>
              <a:rPr lang="de-DE" noProof="0" dirty="0" smtClean="0"/>
              <a:t>Heinz Tschabitscher: Einführung in C++</a:t>
            </a:r>
            <a:br>
              <a:rPr lang="de-DE" noProof="0" dirty="0" smtClean="0"/>
            </a:br>
            <a:r>
              <a:rPr lang="de-DE" noProof="0" dirty="0" smtClean="0">
                <a:hlinkClick r:id="rId7"/>
              </a:rPr>
              <a:t>http://ladedu.com/cpp/zum_mitnehmen/cpp_einf.pdf</a:t>
            </a:r>
            <a:r>
              <a:rPr lang="de-DE" noProof="0" dirty="0" smtClean="0"/>
              <a:t> </a:t>
            </a:r>
          </a:p>
          <a:p>
            <a:r>
              <a:rPr lang="de-DE" noProof="0" dirty="0" smtClean="0"/>
              <a:t>LearnCPP.com </a:t>
            </a:r>
            <a:r>
              <a:rPr lang="de-DE" noProof="0" dirty="0" smtClean="0">
                <a:hlinkClick r:id="rId8"/>
              </a:rPr>
              <a:t>http://www.learncpp.com/</a:t>
            </a:r>
            <a:endParaRPr lang="de-DE" noProof="0" dirty="0" smtClean="0"/>
          </a:p>
          <a:p>
            <a:r>
              <a:rPr lang="de-DE" noProof="0" dirty="0" smtClean="0"/>
              <a:t>CProgramming.com </a:t>
            </a:r>
            <a:r>
              <a:rPr lang="de-DE" noProof="0" dirty="0" smtClean="0">
                <a:hlinkClick r:id="rId9"/>
              </a:rPr>
              <a:t>http://www.cprogramming.com/</a:t>
            </a:r>
            <a:r>
              <a:rPr lang="de-DE" noProof="0" dirty="0" smtClean="0"/>
              <a:t> </a:t>
            </a:r>
          </a:p>
          <a:p>
            <a:r>
              <a:rPr lang="de-DE" altLang="de-DE" noProof="0" dirty="0" smtClean="0"/>
              <a:t>Google C++ Style Guide: </a:t>
            </a:r>
            <a:r>
              <a:rPr lang="de-DE" altLang="de-DE" noProof="0" dirty="0" smtClean="0">
                <a:hlinkClick r:id="rId10"/>
              </a:rPr>
              <a:t>https://google.github.io/styleguide/cppguide.html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Bytes'n'Objects: Kostenfreies Tutorial mit über 110 Lektionen: </a:t>
            </a:r>
            <a:r>
              <a:rPr lang="de-DE" altLang="de-DE" noProof="0" dirty="0" smtClean="0">
                <a:hlinkClick r:id="rId11"/>
              </a:rPr>
              <a:t>http://bytesnobjects.dev.geekbetrieb.de/cpp</a:t>
            </a:r>
            <a:r>
              <a:rPr lang="de-DE" altLang="de-DE" noProof="0" dirty="0" smtClean="0"/>
              <a:t> 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Konflikte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noProof="0" dirty="0" smtClean="0"/>
              <a:t>Auflösung der Mehrdeutigkeit durch Verwendung des vollständigen Namens </a:t>
            </a:r>
            <a:r>
              <a:rPr lang="de-DE" altLang="de-DE" noProof="0" dirty="0" smtClean="0">
                <a:sym typeface="Wingdings" charset="2"/>
              </a:rPr>
              <a:t>(</a:t>
            </a:r>
            <a:r>
              <a:rPr lang="de-DE" altLang="de-DE" b="1" noProof="0" dirty="0" err="1" smtClean="0">
                <a:sym typeface="Wingdings" charset="2"/>
              </a:rPr>
              <a:t>S</a:t>
            </a:r>
            <a:r>
              <a:rPr lang="de-DE" altLang="de-DE" b="1" noProof="0" dirty="0" err="1" smtClean="0"/>
              <a:t>cope</a:t>
            </a:r>
            <a:r>
              <a:rPr lang="de-DE" altLang="de-DE" b="1" noProof="0" dirty="0" smtClean="0"/>
              <a:t>-Operator ::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Scope</a:t>
            </a:r>
            <a:r>
              <a:rPr lang="de-DE" b="1" smtClean="0">
                <a:solidFill>
                  <a:schemeClr val="bg1"/>
                </a:solidFill>
              </a:rPr>
              <a:t>-Operator nötig!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3" name="Gruppieren 32"/>
          <p:cNvGrpSpPr/>
          <p:nvPr/>
        </p:nvGrpSpPr>
        <p:grpSpPr>
          <a:xfrm>
            <a:off x="22795" y="4609074"/>
            <a:ext cx="3597915" cy="1628238"/>
            <a:chOff x="22795" y="4609074"/>
            <a:chExt cx="3597915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22795" y="5304671"/>
              <a:ext cx="2048959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Instanz der 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smtClean="0"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Klasse</a:t>
              </a:r>
              <a:endParaRPr lang="de-DE" altLang="de-DE" sz="1600" b="0"/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Speicherproblematik</a:t>
            </a:r>
            <a:endParaRPr lang="de-DE" altLang="de-DE" noProof="0" dirty="0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noProof="0" dirty="0" smtClean="0"/>
              <a:t>Mehrfach geerbte Oberklassen führen auch zur </a:t>
            </a:r>
            <a:r>
              <a:rPr lang="de-DE" altLang="de-DE" b="1" noProof="0" dirty="0" smtClean="0"/>
              <a:t>unnötigen Bindung </a:t>
            </a:r>
            <a:r>
              <a:rPr lang="de-DE" altLang="de-DE" b="1" noProof="0" smtClean="0"/>
              <a:t>von Speicher</a:t>
            </a:r>
            <a:endParaRPr lang="de-DE" altLang="de-DE" b="1" noProof="0" dirty="0" smtClean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254276" y="1414694"/>
            <a:ext cx="3696653" cy="2239618"/>
            <a:chOff x="4491993" y="2399151"/>
            <a:chExt cx="3696653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491993" y="3364161"/>
              <a:ext cx="131638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Instanz der </a:t>
              </a:r>
              <a:endParaRPr lang="de-DE" altLang="de-DE" sz="1600" b="0"/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HiWi</a:t>
              </a:r>
              <a:r>
                <a:rPr lang="de-DE" altLang="de-DE" sz="1600" b="0"/>
                <a:t>-Klasse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Fehler</a:t>
            </a:r>
            <a:r>
              <a:rPr lang="de-DE" smtClean="0">
                <a:solidFill>
                  <a:schemeClr val="bg1"/>
                </a:solidFill>
              </a:rPr>
              <a:t>! </a:t>
            </a:r>
            <a:r>
              <a:rPr lang="de-DE">
                <a:solidFill>
                  <a:schemeClr val="bg1"/>
                </a:solidFill>
              </a:rPr>
              <a:t>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</a:t>
            </a:r>
            <a:r>
              <a:rPr lang="de-DE" altLang="de-DE" noProof="0" dirty="0" smtClean="0"/>
              <a:t>Methoden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Für Methoden entsteht genau die gleiche Problematik!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254276" y="1414694"/>
            <a:ext cx="3696653" cy="2239618"/>
            <a:chOff x="4491993" y="2399151"/>
            <a:chExt cx="3696653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491993" y="3364161"/>
              <a:ext cx="131638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Instanz der </a:t>
              </a:r>
              <a:endParaRPr lang="de-DE" altLang="de-DE" sz="1600" b="0"/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HiWi</a:t>
              </a:r>
              <a:r>
                <a:rPr lang="de-DE" altLang="de-DE" sz="1600" b="0"/>
                <a:t>-Klasse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58775" y="2353411"/>
            <a:ext cx="5005313" cy="266197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getName() {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;}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h-&gt;getName();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5158591" y="4556832"/>
            <a:ext cx="3851560" cy="1765445"/>
            <a:chOff x="5158591" y="4556832"/>
            <a:chExt cx="3851560" cy="1765445"/>
          </a:xfrm>
        </p:grpSpPr>
        <p:sp>
          <p:nvSpPr>
            <p:cNvPr id="44" name="Abgerundete rechteckige Legende 43"/>
            <p:cNvSpPr/>
            <p:nvPr/>
          </p:nvSpPr>
          <p:spPr>
            <a:xfrm>
              <a:off x="5158591" y="4556832"/>
              <a:ext cx="3502747" cy="1765445"/>
            </a:xfrm>
            <a:prstGeom prst="wedgeRoundRectCallout">
              <a:avLst>
                <a:gd name="adj1" fmla="val -144847"/>
                <a:gd name="adj2" fmla="val -42117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function 'int main()':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11:6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error: request for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member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'getName' is ambiguous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3:42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note: candidates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are: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std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::string Person::getName()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std::string Person::getName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pPr algn="l">
                <a:defRPr/>
              </a:pPr>
              <a:endPara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cs typeface="Consolas" panose="020B0609020204030204" pitchFamily="49" charset="0"/>
                </a:rPr>
                <a:t>Hilfreich</a:t>
              </a:r>
              <a:r>
                <a:rPr lang="en-US" sz="1400" b="1" smtClean="0">
                  <a:solidFill>
                    <a:schemeClr val="bg1"/>
                  </a:solidFill>
                  <a:cs typeface="Consolas" panose="020B0609020204030204" pitchFamily="49" charset="0"/>
                </a:rPr>
                <a:t>?</a:t>
              </a:r>
              <a:endParaRPr lang="de-DE"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8312524" y="5603948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28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Virtuelle (Mehrfach-)Vererbung (I)</a:t>
            </a:r>
            <a:endParaRPr lang="de-DE" altLang="de-DE" i="1" noProof="0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Lösung</a:t>
            </a:r>
            <a:r>
              <a:rPr lang="de-DE" altLang="de-DE" noProof="0" dirty="0" smtClean="0"/>
              <a:t>: Mehrfach geerbte Oberklassen nur </a:t>
            </a:r>
            <a:r>
              <a:rPr lang="de-DE" altLang="de-DE" noProof="0" smtClean="0"/>
              <a:t>einmal einbinden</a:t>
            </a:r>
            <a:br>
              <a:rPr lang="de-DE" altLang="de-DE" noProof="0" smtClean="0"/>
            </a:br>
            <a:r>
              <a:rPr lang="de-DE" altLang="de-DE" noProof="0" smtClean="0"/>
              <a:t>Schlüsselwort </a:t>
            </a:r>
            <a:r>
              <a:rPr lang="de-DE" altLang="de-DE" b="1" kern="12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noProof="0" dirty="0" smtClean="0">
                <a:solidFill>
                  <a:srgbClr val="005AA9"/>
                </a:solidFill>
              </a:rPr>
              <a:t> </a:t>
            </a:r>
            <a:r>
              <a:rPr lang="de-DE" altLang="de-DE" noProof="0" dirty="0" smtClean="0"/>
              <a:t>ermöglicht virtuelle Oberklassen / Vererbung</a:t>
            </a:r>
            <a:endParaRPr lang="de-DE" altLang="de-DE" i="1" noProof="0" dirty="0" smtClean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-Deklaration findet nicht an der Stelle statt, die sie nötig 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 smtClean="0">
                <a:solidFill>
                  <a:schemeClr val="bg1"/>
                </a:solidFill>
              </a:rPr>
              <a:t>)!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HiWi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(Mehrfach-)Vererbung (II)</a:t>
            </a:r>
            <a:endParaRPr lang="de-DE" noProof="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sz="1800" b="1" kern="0" smtClean="0"/>
              <a:t>Lösung</a:t>
            </a:r>
            <a:r>
              <a:rPr lang="de-DE" altLang="de-DE" sz="1800" kern="0" smtClean="0"/>
              <a:t>: Mehrfach geerbte Oberklassen nur einmal einbinden</a:t>
            </a:r>
            <a:br>
              <a:rPr lang="de-DE" altLang="de-DE" sz="1800" kern="0" smtClean="0"/>
            </a:br>
            <a:r>
              <a:rPr lang="de-DE" altLang="de-DE" sz="1800" kern="0" smtClean="0"/>
              <a:t>Schlüsselwort </a:t>
            </a:r>
            <a:r>
              <a:rPr lang="de-DE" altLang="de-DE" sz="1800" b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sz="1800" kern="0" smtClean="0">
                <a:solidFill>
                  <a:srgbClr val="005AA9"/>
                </a:solidFill>
              </a:rPr>
              <a:t> </a:t>
            </a:r>
            <a:r>
              <a:rPr lang="de-DE" altLang="de-DE" sz="1800" kern="0" smtClean="0"/>
              <a:t>ermöglicht virtuelle Oberklassen / Vererbung</a:t>
            </a:r>
            <a:endParaRPr lang="de-DE" altLang="de-DE" sz="1800" i="1" kern="0" smtClea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 smtClean="0"/>
                <a:t>StudentAssistant</a:t>
              </a:r>
              <a:endParaRPr lang="de-DE" altLang="de-DE" sz="1600" b="0"/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:StudentAssistant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  <a:br>
                <a:rPr lang="de-DE" altLang="de-DE" sz="1600" b="0" smtClean="0"/>
              </a:br>
              <a:r>
                <a:rPr lang="de-DE" altLang="de-DE" sz="1600" b="0" smtClean="0"/>
                <a:t>Instanz</a:t>
              </a:r>
              <a:endParaRPr lang="de-DE" altLang="de-DE" sz="1600" b="0"/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</a:t>
            </a:r>
            <a:br>
              <a:rPr lang="de-DE" altLang="de-DE" noProof="0" dirty="0" smtClean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Schlechtes Design?</a:t>
            </a:r>
            <a:endParaRPr lang="de-DE" altLang="de-DE" i="1" noProof="0" dirty="0" smtClean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Mehrfachvererbung kann auf schlechtes </a:t>
            </a:r>
            <a:r>
              <a:rPr lang="de-DE" altLang="de-DE" b="1" noProof="0" smtClean="0"/>
              <a:t>Design hindeuten:</a:t>
            </a:r>
            <a:br>
              <a:rPr lang="de-DE" altLang="de-DE" b="1" noProof="0" smtClean="0"/>
            </a:br>
            <a:r>
              <a:rPr lang="de-DE" altLang="de-DE" noProof="0" smtClean="0"/>
              <a:t>Gemeinsamkeiten </a:t>
            </a:r>
            <a:r>
              <a:rPr lang="de-DE" altLang="de-DE" noProof="0" dirty="0" smtClean="0"/>
              <a:t>sollen explizit extrahiert und das Design vereinfacht werden</a:t>
            </a:r>
            <a:endParaRPr lang="de-DE" altLang="de-DE" i="1" noProof="0" dirty="0" smtClean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Employment</a:t>
            </a:r>
            <a:endParaRPr lang="de-DE" altLang="de-DE" sz="1600" b="0"/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2986088" y="5965825"/>
            <a:ext cx="4178200" cy="454026"/>
          </a:xfrm>
          <a:prstGeom prst="wedgeRoundRectCallout">
            <a:avLst>
              <a:gd name="adj1" fmla="val 14717"/>
              <a:gd name="adj2" fmla="val -76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smtClean="0">
                <a:solidFill>
                  <a:schemeClr val="bg1"/>
                </a:solidFill>
              </a:rPr>
              <a:t>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ist ein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z="1600" smtClean="0">
                <a:solidFill>
                  <a:schemeClr val="bg1"/>
                </a:solidFill>
              </a:rPr>
              <a:t>, </a:t>
            </a:r>
            <a:r>
              <a:rPr lang="de-DE" sz="1600" u="sng" smtClean="0">
                <a:solidFill>
                  <a:schemeClr val="bg1"/>
                </a:solidFill>
              </a:rPr>
              <a:t>mit </a:t>
            </a:r>
            <a:r>
              <a:rPr lang="de-DE" sz="1600" smtClean="0">
                <a:solidFill>
                  <a:schemeClr val="bg1"/>
                </a:solidFill>
              </a:rPr>
              <a:t>einem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  <a:endParaRPr lang="de-DE" sz="160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Schnittstellenvererbung</a:t>
            </a:r>
            <a:r>
              <a:rPr lang="de-DE" sz="2000" noProof="0" dirty="0" smtClean="0"/>
              <a:t>: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/>
              <a:t>Wenn die Oberklassen nur </a:t>
            </a:r>
            <a:r>
              <a:rPr lang="de-DE" sz="2000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noProof="0" dirty="0" smtClean="0"/>
              <a:t> Methoden enthalten, dann ist Mehrfachvererbung überhaupt kein Problem </a:t>
            </a:r>
          </a:p>
          <a:p>
            <a:pPr marL="0" indent="0">
              <a:buNone/>
            </a:pPr>
            <a:endParaRPr lang="de-DE" sz="2000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Implementierungsvererbung</a:t>
            </a:r>
            <a:r>
              <a:rPr lang="de-DE" sz="2000" noProof="0" dirty="0" smtClean="0"/>
              <a:t>: </a:t>
            </a:r>
          </a:p>
          <a:p>
            <a:pPr marL="0" indent="0">
              <a:buNone/>
            </a:pPr>
            <a:r>
              <a:rPr lang="de-DE" sz="2000" noProof="0" dirty="0" smtClean="0"/>
              <a:t/>
            </a:r>
            <a:br>
              <a:rPr lang="de-DE" sz="2000" noProof="0" dirty="0" smtClean="0"/>
            </a:br>
            <a:r>
              <a:rPr lang="de-DE" sz="2000" noProof="0" dirty="0" smtClean="0"/>
              <a:t>Wird aber von mehreren Oberklassen wirklich </a:t>
            </a:r>
            <a:r>
              <a:rPr lang="de-DE" sz="2000" b="1" noProof="0" dirty="0" smtClean="0"/>
              <a:t>Implementierung</a:t>
            </a:r>
            <a:r>
              <a:rPr lang="de-DE" sz="2000" noProof="0" dirty="0" smtClean="0"/>
              <a:t> geerbt, so kann das zu Problemen führen…</a:t>
            </a:r>
          </a:p>
          <a:p>
            <a:pPr marL="0" indent="0">
              <a:buNone/>
            </a:pPr>
            <a:endParaRPr lang="de-DE" sz="2000" noProof="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</a:t>
              </a:r>
              <a:r>
                <a:rPr lang="de-DE" altLang="de-DE" sz="1400" b="0" err="1"/>
                <a:t>name</a:t>
              </a:r>
              <a:r>
                <a:rPr lang="de-DE" altLang="de-DE" sz="1400" b="0"/>
                <a:t> : </a:t>
              </a:r>
              <a:r>
                <a:rPr lang="de-DE" altLang="de-DE" sz="1400" b="0" err="1"/>
                <a:t>string</a:t>
              </a:r>
              <a:endParaRPr lang="de-DE" altLang="de-DE" sz="1400" b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entspricht der Verwendung von </a:t>
            </a:r>
            <a:r>
              <a:rPr lang="de-DE" b="1">
                <a:solidFill>
                  <a:schemeClr val="bg1"/>
                </a:solidFill>
              </a:rPr>
              <a:t>Interfaces</a:t>
            </a:r>
            <a:r>
              <a:rPr lang="de-DE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Exkurs: Mehrfachvererbung </a:t>
            </a:r>
            <a:r>
              <a:rPr lang="de-DE" noProof="0" smtClean="0"/>
              <a:t>in Java (I)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 dirty="0" smtClean="0"/>
              <a:t>Frage</a:t>
            </a:r>
            <a:r>
              <a:rPr lang="de-DE" noProof="0" dirty="0" smtClean="0"/>
              <a:t>: Wie wird in Java die folgende Situation gelöst?</a:t>
            </a:r>
          </a:p>
          <a:p>
            <a:r>
              <a:rPr lang="de-DE" b="1" noProof="0" dirty="0" smtClean="0"/>
              <a:t>Antwort</a:t>
            </a:r>
            <a:r>
              <a:rPr lang="de-DE" noProof="0" dirty="0" smtClean="0"/>
              <a:t>: Gar nicht – darf so nicht vorkommen!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 smtClea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077072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Error: The 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return type is incompatible with </a:t>
              </a:r>
              <a:r>
                <a:rPr lang="en-US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556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</a:t>
            </a:r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Templates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Funktionszeiger und Funktionsobjekte</a:t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Überblick der Standard C++ Library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err="1" smtClean="0"/>
              <a:t>Buildprozess</a:t>
            </a:r>
            <a:r>
              <a:rPr lang="de-DE" altLang="de-DE" b="0" noProof="0" dirty="0"/>
              <a:t> </a:t>
            </a:r>
            <a:r>
              <a:rPr lang="de-DE" altLang="de-DE" b="0" noProof="0" dirty="0" smtClean="0"/>
              <a:t>mit </a:t>
            </a:r>
            <a:r>
              <a:rPr lang="de-DE" altLang="de-DE" b="0" noProof="0" dirty="0" err="1" smtClean="0"/>
              <a:t>Makefiles</a:t>
            </a:r>
            <a:endParaRPr lang="de-DE" altLang="de-DE" b="0" noProof="0" dirty="0" smtClean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mtClean="0"/>
                <a:t>&lt;T&gt;</a:t>
              </a:r>
              <a:endParaRPr lang="en-US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// :::&gt;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315667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</a:t>
            </a:r>
            <a:r>
              <a:rPr lang="en-US" sz="1400" b="0" smtClean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Rechteck 4"/>
          <p:cNvSpPr/>
          <p:nvPr/>
        </p:nvSpPr>
        <p:spPr>
          <a:xfrm>
            <a:off x="3760040" y="4181426"/>
            <a:ext cx="4572000" cy="89383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all: main.exe</a:t>
            </a:r>
          </a:p>
          <a:p>
            <a:pPr algn="l"/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main.exe: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Dog.o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pt-BR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g</a:t>
            </a:r>
            <a:r>
              <a:rPr lang="pt-BR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  -o main.exe main.o Cat.o Dog.o</a:t>
            </a:r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Online C++-Referenzen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2"/>
              </a:rPr>
              <a:t>http://www.cplusplus.com/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3"/>
              </a:rPr>
              <a:t>http://en.cppreference.com/w/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Erläuterung von </a:t>
            </a:r>
            <a:r>
              <a:rPr lang="de-DE" b="1" dirty="0" smtClean="0"/>
              <a:t>Best Practices </a:t>
            </a:r>
            <a:r>
              <a:rPr lang="de-DE" dirty="0" smtClean="0"/>
              <a:t>und </a:t>
            </a:r>
            <a:r>
              <a:rPr lang="de-DE" b="1" dirty="0" smtClean="0"/>
              <a:t>Programmierkonzepten </a:t>
            </a:r>
            <a:r>
              <a:rPr lang="de-DE" dirty="0" smtClean="0"/>
              <a:t>für C++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Templates</a:t>
            </a:r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smtClean="0"/>
                <a:t>&lt;T&gt;</a:t>
              </a:r>
              <a:endParaRPr lang="en-US" sz="540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Containerproblem </a:t>
            </a:r>
            <a:r>
              <a:rPr lang="de-DE" altLang="de-DE" noProof="0" dirty="0" smtClean="0"/>
              <a:t>und Mehrfachvererbung</a:t>
            </a:r>
          </a:p>
        </p:txBody>
      </p:sp>
      <p:grpSp>
        <p:nvGrpSpPr>
          <p:cNvPr id="15364" name="Gruppieren 12"/>
          <p:cNvGrpSpPr>
            <a:grpSpLocks/>
          </p:cNvGrpSpPr>
          <p:nvPr/>
        </p:nvGrpSpPr>
        <p:grpSpPr bwMode="auto">
          <a:xfrm>
            <a:off x="4595813" y="2276475"/>
            <a:ext cx="379412" cy="635000"/>
            <a:chOff x="1259632" y="2507052"/>
            <a:chExt cx="449687" cy="751806"/>
          </a:xfrm>
        </p:grpSpPr>
        <p:sp>
          <p:nvSpPr>
            <p:cNvPr id="15377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15378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5" name="Textfeld 7"/>
          <p:cNvSpPr txBox="1">
            <a:spLocks noChangeArrowheads="1"/>
          </p:cNvSpPr>
          <p:nvPr/>
        </p:nvSpPr>
        <p:spPr bwMode="auto">
          <a:xfrm>
            <a:off x="4573588" y="3917950"/>
            <a:ext cx="500062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cxnSp>
        <p:nvCxnSpPr>
          <p:cNvPr id="15366" name="Gewinkelte Verbindung 23"/>
          <p:cNvCxnSpPr>
            <a:cxnSpLocks noChangeShapeType="1"/>
          </p:cNvCxnSpPr>
          <p:nvPr/>
        </p:nvCxnSpPr>
        <p:spPr bwMode="auto">
          <a:xfrm rot="10800000">
            <a:off x="5073650" y="2552700"/>
            <a:ext cx="935038" cy="8636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67" name="Gewinkelte Verbindung 38"/>
          <p:cNvCxnSpPr>
            <a:cxnSpLocks noChangeShapeType="1"/>
          </p:cNvCxnSpPr>
          <p:nvPr/>
        </p:nvCxnSpPr>
        <p:spPr bwMode="auto">
          <a:xfrm rot="10800000" flipV="1">
            <a:off x="5073650" y="3416300"/>
            <a:ext cx="935038" cy="86518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68" name="Gleichschenkliges Dreieck 10"/>
          <p:cNvSpPr>
            <a:spLocks noChangeArrowheads="1"/>
          </p:cNvSpPr>
          <p:nvPr/>
        </p:nvSpPr>
        <p:spPr bwMode="auto">
          <a:xfrm rot="5400000">
            <a:off x="5992813" y="3300413"/>
            <a:ext cx="277812" cy="23971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1536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0241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370" name="Gewinkelte Verbindung 23"/>
          <p:cNvCxnSpPr>
            <a:cxnSpLocks noChangeShapeType="1"/>
          </p:cNvCxnSpPr>
          <p:nvPr/>
        </p:nvCxnSpPr>
        <p:spPr bwMode="auto">
          <a:xfrm flipV="1">
            <a:off x="2470150" y="25527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1" name="Gewinkelte Verbindung 38"/>
          <p:cNvCxnSpPr>
            <a:cxnSpLocks noChangeShapeType="1"/>
          </p:cNvCxnSpPr>
          <p:nvPr/>
        </p:nvCxnSpPr>
        <p:spPr bwMode="auto">
          <a:xfrm>
            <a:off x="2471738" y="3536950"/>
            <a:ext cx="1989137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Abgerundete rechteckige Legende 17"/>
          <p:cNvSpPr/>
          <p:nvPr/>
        </p:nvSpPr>
        <p:spPr>
          <a:xfrm>
            <a:off x="5148263" y="1484313"/>
            <a:ext cx="3671887" cy="969962"/>
          </a:xfrm>
          <a:prstGeom prst="wedgeRoundRectCallout">
            <a:avLst>
              <a:gd name="adj1" fmla="val -57292"/>
              <a:gd name="adj2" fmla="val 451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Jeder Typ, der in den Behälter soll, erbt zusätzlich von </a:t>
            </a:r>
            <a:r>
              <a:rPr lang="de-DE" altLang="de-DE" b="1" err="1" smtClean="0">
                <a:latin typeface="Consolas" pitchFamily="49" charset="0"/>
                <a:cs typeface="Consolas" pitchFamily="49" charset="0"/>
              </a:rPr>
              <a:t>ContentOfElevator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5373" name="Rechteck 18"/>
          <p:cNvSpPr>
            <a:spLocks noChangeArrowheads="1"/>
          </p:cNvSpPr>
          <p:nvPr/>
        </p:nvSpPr>
        <p:spPr bwMode="auto">
          <a:xfrm>
            <a:off x="6329363" y="3228975"/>
            <a:ext cx="2447925" cy="387350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 smtClean="0">
                <a:latin typeface="Consolas" pitchFamily="49" charset="0"/>
                <a:cs typeface="Consolas" pitchFamily="49" charset="0"/>
              </a:rPr>
              <a:t>ContentOfElevator</a:t>
            </a:r>
            <a:endParaRPr lang="de-DE" altLang="de-DE" sz="18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Abgerundete rechteckige Legende 19"/>
          <p:cNvSpPr/>
          <p:nvPr/>
        </p:nvSpPr>
        <p:spPr>
          <a:xfrm>
            <a:off x="201583" y="5011738"/>
            <a:ext cx="3668395" cy="1258797"/>
          </a:xfrm>
          <a:prstGeom prst="wedgeRoundRectCallout">
            <a:avLst>
              <a:gd name="adj1" fmla="val -34300"/>
              <a:gd name="adj2" fmla="val 105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tabLst>
                <a:tab pos="355600" algn="l"/>
              </a:tabLst>
              <a:defRPr/>
            </a:pPr>
            <a:r>
              <a:rPr lang="de-DE">
                <a:solidFill>
                  <a:schemeClr val="bg1"/>
                </a:solidFill>
                <a:sym typeface="Wingdings" pitchFamily="2" charset="2"/>
              </a:rPr>
              <a:t> </a:t>
            </a:r>
            <a:r>
              <a:rPr lang="de-DE" smtClean="0">
                <a:solidFill>
                  <a:schemeClr val="bg1"/>
                </a:solidFill>
                <a:sym typeface="Wingdings" pitchFamily="2" charset="2"/>
              </a:rPr>
              <a:t>	</a:t>
            </a:r>
            <a:r>
              <a:rPr lang="de-DE" smtClean="0">
                <a:solidFill>
                  <a:schemeClr val="bg1"/>
                </a:solidFill>
              </a:rPr>
              <a:t>technisch bedingt,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	keine Designentscheidung!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sym typeface="Wingdings" pitchFamily="2" charset="2"/>
              </a:rPr>
              <a:t> 	</a:t>
            </a:r>
            <a:r>
              <a:rPr lang="de-DE" smtClean="0">
                <a:solidFill>
                  <a:schemeClr val="bg1"/>
                </a:solidFill>
              </a:rPr>
              <a:t>komplexe Vererbungs-</a:t>
            </a:r>
          </a:p>
          <a:p>
            <a:pPr algn="l">
              <a:tabLst>
                <a:tab pos="355600" algn="l"/>
              </a:tabLst>
              <a:defRPr/>
            </a:pPr>
            <a:r>
              <a:rPr lang="de-DE">
                <a:solidFill>
                  <a:schemeClr val="bg1"/>
                </a:solidFill>
              </a:rPr>
              <a:t>	</a:t>
            </a:r>
            <a:r>
              <a:rPr lang="de-DE" err="1" smtClean="0">
                <a:solidFill>
                  <a:schemeClr val="bg1"/>
                </a:solidFill>
              </a:rPr>
              <a:t>hierarchien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5707063" y="4130675"/>
            <a:ext cx="3240087" cy="882650"/>
          </a:xfrm>
          <a:prstGeom prst="wedgeRoundRectCallout">
            <a:avLst>
              <a:gd name="adj1" fmla="val 5188"/>
              <a:gd name="adj2" fmla="val -10273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Jeder Behälterlieferer definiert einen Typ, den der Behälter enthalten kann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5436096" y="5243423"/>
            <a:ext cx="2864034" cy="1027112"/>
          </a:xfrm>
          <a:prstGeom prst="wedgeRoundRectCallout">
            <a:avLst>
              <a:gd name="adj1" fmla="val 9360"/>
              <a:gd name="adj2" fmla="val -213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Besserer Ersatz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(in diesem Fall):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Templates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2" name="Pfeil nach rechts 71"/>
          <p:cNvSpPr>
            <a:spLocks noChangeArrowheads="1"/>
          </p:cNvSpPr>
          <p:nvPr/>
        </p:nvSpPr>
        <p:spPr bwMode="auto">
          <a:xfrm>
            <a:off x="4285531" y="548005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5978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de-DE" noProof="0" dirty="0" smtClean="0"/>
              <a:t>als typunsichere Lösung für das Containerproblem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752528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void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NULL;</a:t>
            </a:r>
          </a:p>
          <a:p>
            <a:pPr lvl="1"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address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0x%p\n"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content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'%s'\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40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08104" y="4173550"/>
            <a:ext cx="2358008" cy="667829"/>
          </a:xfrm>
          <a:prstGeom prst="wedgeRoundRectCallout">
            <a:avLst>
              <a:gd name="adj1" fmla="val -95374"/>
              <a:gd name="adj2" fmla="val 1845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Expliziter </a:t>
            </a:r>
            <a:r>
              <a:rPr lang="de-DE" err="1" smtClean="0">
                <a:solidFill>
                  <a:schemeClr val="bg1"/>
                </a:solidFill>
              </a:rPr>
              <a:t>cast</a:t>
            </a:r>
            <a:r>
              <a:rPr lang="de-DE" smtClean="0">
                <a:solidFill>
                  <a:schemeClr val="bg1"/>
                </a:solidFill>
              </a:rPr>
              <a:t> nötig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Typinformation geht verloren </a:t>
            </a:r>
            <a:r>
              <a:rPr lang="de-DE" smtClean="0">
                <a:solidFill>
                  <a:schemeClr val="bg1"/>
                </a:solidFill>
              </a:rPr>
              <a:t>– so ähnlich wie bei Java-Listen vor den Generics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6624228" y="5424045"/>
            <a:ext cx="2376264" cy="883853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void* </a:t>
            </a:r>
            <a:r>
              <a:rPr lang="de-DE" smtClean="0">
                <a:solidFill>
                  <a:schemeClr val="bg1"/>
                </a:solidFill>
              </a:rPr>
              <a:t>ermöglicht generische Daten-strukturen auch in C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268422" y="5449600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Templates: 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1844675"/>
            <a:ext cx="3241675" cy="1008063"/>
          </a:xfrm>
          <a:prstGeom prst="wedgeRoundRectCallout">
            <a:avLst>
              <a:gd name="adj1" fmla="val -30573"/>
              <a:gd name="adj2" fmla="val 1172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 mit einem Typ </a:t>
            </a:r>
            <a:r>
              <a:rPr lang="de-DE" b="1" smtClean="0">
                <a:solidFill>
                  <a:schemeClr val="bg1"/>
                </a:solidFill>
              </a:rPr>
              <a:t>parametrisieren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"Platzhalter")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5184998" cy="969963"/>
          </a:xfrm>
          <a:prstGeom prst="wedgeRoundRectCallout">
            <a:avLst>
              <a:gd name="adj1" fmla="val -33702"/>
              <a:gd name="adj2" fmla="val -925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>
                <a:solidFill>
                  <a:schemeClr val="bg1"/>
                </a:solidFill>
              </a:rPr>
              <a:t>zur Kompilierzeit </a:t>
            </a:r>
            <a:r>
              <a:rPr lang="de-DE" b="1" smtClean="0">
                <a:solidFill>
                  <a:schemeClr val="bg1"/>
                </a:solidFill>
              </a:rPr>
              <a:t>generiert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("textuelle Ersetzung der Platzhalter")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Unterschiedliche Rückgabetypen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590428"/>
          </a:xfrm>
        </p:spPr>
        <p:txBody>
          <a:bodyPr/>
          <a:lstStyle/>
          <a:p>
            <a:r>
              <a:rPr lang="de-DE" noProof="0" dirty="0" smtClean="0"/>
              <a:t>Durch die Belegung des Typparameters (hier: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de-DE" noProof="0" dirty="0" smtClean="0"/>
              <a:t>) entsteht eine (neue</a:t>
            </a:r>
            <a:r>
              <a:rPr lang="de-DE" noProof="0" smtClean="0"/>
              <a:t>) </a:t>
            </a:r>
            <a:r>
              <a:rPr lang="de-DE" smtClean="0"/>
              <a:t>Belegung </a:t>
            </a:r>
            <a:r>
              <a:rPr lang="de-DE" noProof="0" smtClean="0"/>
              <a:t>des Klassentemplates (sog. </a:t>
            </a:r>
            <a:r>
              <a:rPr lang="de-DE" b="1" noProof="0" smtClean="0"/>
              <a:t>Spezialisierung</a:t>
            </a:r>
            <a:r>
              <a:rPr lang="de-DE" noProof="0" smtClean="0"/>
              <a:t> des Templates)</a:t>
            </a:r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grpSp>
        <p:nvGrpSpPr>
          <p:cNvPr id="2" name="Gruppieren 1"/>
          <p:cNvGrpSpPr/>
          <p:nvPr/>
        </p:nvGrpSpPr>
        <p:grpSpPr>
          <a:xfrm>
            <a:off x="5580112" y="2339495"/>
            <a:ext cx="2001152" cy="3593209"/>
            <a:chOff x="5580113" y="2160046"/>
            <a:chExt cx="2001152" cy="3593209"/>
          </a:xfrm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6281153" y="557380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Template-Spezialisierung: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main()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&lt;&gt; myElevator;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}</a:t>
            </a:r>
            <a:endParaRPr lang="de-DE" altLang="de-DE" sz="1200">
              <a:solidFill>
                <a:srgbClr val="005032"/>
              </a:solidFill>
              <a:latin typeface="Consolas" pitchFamily="49" charset="0"/>
            </a:endParaRPr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4" name="Textfeld 3"/>
          <p:cNvSpPr txBox="1"/>
          <p:nvPr/>
        </p:nvSpPr>
        <p:spPr>
          <a:xfrm>
            <a:off x="1185666" y="4956735"/>
            <a:ext cx="1180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Template</a:t>
            </a:r>
            <a:endParaRPr lang="en-US" b="1"/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Verwendungsstelle</a:t>
            </a:r>
            <a:endParaRPr lang="en-US" b="1"/>
          </a:p>
        </p:txBody>
      </p:sp>
      <p:sp>
        <p:nvSpPr>
          <p:cNvPr id="18" name="Textfeld 17"/>
          <p:cNvSpPr txBox="1"/>
          <p:nvPr/>
        </p:nvSpPr>
        <p:spPr>
          <a:xfrm>
            <a:off x="5029390" y="6098258"/>
            <a:ext cx="284776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Spezialisiertes Template</a:t>
            </a:r>
            <a:endParaRPr lang="en-US" b="1"/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1" name="Abgerundete rechteckige Legende 20"/>
          <p:cNvSpPr/>
          <p:nvPr/>
        </p:nvSpPr>
        <p:spPr>
          <a:xfrm>
            <a:off x="299408" y="5400827"/>
            <a:ext cx="3563938" cy="1008063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C++-Templates sind eher mit einem </a:t>
            </a:r>
            <a:r>
              <a:rPr lang="de-DE" b="1">
                <a:solidFill>
                  <a:schemeClr val="bg1"/>
                </a:solidFill>
              </a:rPr>
              <a:t>Codegenerator</a:t>
            </a:r>
            <a:r>
              <a:rPr lang="de-DE">
                <a:solidFill>
                  <a:schemeClr val="bg1"/>
                </a:solidFill>
              </a:rPr>
              <a:t> als mit Java-</a:t>
            </a:r>
            <a:r>
              <a:rPr lang="de-DE" err="1">
                <a:solidFill>
                  <a:schemeClr val="bg1"/>
                </a:solidFill>
              </a:rPr>
              <a:t>Generics</a:t>
            </a:r>
            <a:r>
              <a:rPr lang="de-DE">
                <a:solidFill>
                  <a:schemeClr val="bg1"/>
                </a:solidFill>
              </a:rPr>
              <a:t> zu vergleichen!</a:t>
            </a: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5" y="2645410"/>
            <a:ext cx="32403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Function</a:t>
            </a:r>
            <a:r>
              <a:rPr lang="de-DE" altLang="de-DE" noProof="0" dirty="0" smtClean="0"/>
              <a:t>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177819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Mehrere </a:t>
            </a:r>
            <a:r>
              <a:rPr lang="de-DE" b="1">
                <a:solidFill>
                  <a:schemeClr val="bg1"/>
                </a:solidFill>
              </a:rPr>
              <a:t>Typparameter </a:t>
            </a:r>
            <a:r>
              <a:rPr lang="de-DE">
                <a:solidFill>
                  <a:schemeClr val="bg1"/>
                </a:solidFill>
              </a:rPr>
              <a:t>möglich (auch bei </a:t>
            </a:r>
            <a:r>
              <a:rPr lang="de-DE" smtClean="0">
                <a:solidFill>
                  <a:schemeClr val="bg1"/>
                </a:solidFill>
              </a:rPr>
              <a:t>Klassen-Templates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kann genauso wie in einer Klasse </a:t>
            </a:r>
            <a:r>
              <a:rPr lang="de-DE" b="1">
                <a:solidFill>
                  <a:schemeClr val="bg1"/>
                </a:solidFill>
              </a:rPr>
              <a:t>frei verwende</a:t>
            </a:r>
            <a:r>
              <a:rPr lang="de-DE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ist besonders für </a:t>
            </a:r>
            <a:r>
              <a:rPr lang="de-DE" b="1">
                <a:solidFill>
                  <a:schemeClr val="bg1"/>
                </a:solidFill>
              </a:rPr>
              <a:t>generische Algorithmen</a:t>
            </a:r>
            <a:r>
              <a:rPr lang="de-DE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(people, people + 2,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)};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+ 2, </a:t>
            </a: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                 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"dishes"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Defaulttyp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Person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733256"/>
            <a:ext cx="3495705" cy="791369"/>
          </a:xfrm>
          <a:prstGeom prst="wedgeRoundRectCallout">
            <a:avLst>
              <a:gd name="adj1" fmla="val 25433"/>
              <a:gd name="adj2" fmla="val -6130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Primitive Datentypen </a:t>
            </a:r>
            <a:r>
              <a:rPr lang="de-DE">
                <a:solidFill>
                  <a:schemeClr val="bg1"/>
                </a:solidFill>
              </a:rPr>
              <a:t>können auch verwendet </a:t>
            </a:r>
            <a:r>
              <a:rPr lang="de-DE" smtClean="0">
                <a:solidFill>
                  <a:schemeClr val="bg1"/>
                </a:solidFill>
              </a:rPr>
              <a:t>werden (anders als bei Java)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3316" name="Textfeld 4"/>
          <p:cNvSpPr txBox="1">
            <a:spLocks noChangeArrowheads="1"/>
          </p:cNvSpPr>
          <p:nvPr/>
        </p:nvSpPr>
        <p:spPr bwMode="auto">
          <a:xfrm>
            <a:off x="396875" y="1987550"/>
            <a:ext cx="5662613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genau damit gemeint, dass Templates eine Schnittstelle induzieren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Was sind </a:t>
            </a:r>
            <a:r>
              <a:rPr lang="de-DE" altLang="de-DE" sz="1800" b="0" smtClean="0"/>
              <a:t>Vorteile </a:t>
            </a:r>
            <a:r>
              <a:rPr lang="de-DE" altLang="de-DE" sz="1800" b="0"/>
              <a:t>und </a:t>
            </a:r>
            <a:r>
              <a:rPr lang="de-DE" altLang="de-DE" sz="1800" b="0" smtClean="0"/>
              <a:t>Nachteile </a:t>
            </a:r>
            <a:r>
              <a:rPr lang="de-DE" altLang="de-DE" sz="1800" b="0"/>
              <a:t>dieser Art von </a:t>
            </a:r>
            <a:r>
              <a:rPr lang="de-DE" altLang="de-DE" sz="1800" b="0" smtClean="0"/>
              <a:t>"impliziten" </a:t>
            </a:r>
            <a:r>
              <a:rPr lang="de-DE" altLang="de-DE" sz="1800" b="0"/>
              <a:t>Schnittstellen?</a:t>
            </a:r>
            <a:br>
              <a:rPr lang="de-DE" altLang="de-DE" sz="1800" b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ist </a:t>
            </a:r>
            <a:r>
              <a:rPr lang="de-DE" altLang="de-DE" sz="1800" b="0" smtClean="0"/>
              <a:t>der </a:t>
            </a:r>
            <a:r>
              <a:rPr lang="de-DE" altLang="de-DE" sz="1800" b="0"/>
              <a:t>Unterschied zwischen C++-Templates und Java-</a:t>
            </a:r>
            <a:r>
              <a:rPr lang="de-DE" altLang="de-DE" sz="1800" b="0" err="1"/>
              <a:t>Generics</a:t>
            </a:r>
            <a:r>
              <a:rPr lang="de-DE" altLang="de-DE" sz="1800" b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0692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Template-Code</a:t>
            </a:r>
            <a:endParaRPr lang="de-DE" sz="2000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Induzierte Schnittstellen</a:t>
            </a:r>
            <a:endParaRPr lang="de-DE" sz="2000" noProof="0" dirty="0"/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*end){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operator+=(</a:t>
            </a: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2771800" y="4365104"/>
            <a:ext cx="1872208" cy="873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07704" y="3356992"/>
            <a:ext cx="2952328" cy="7920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C++-FAQ (</a:t>
            </a:r>
            <a:r>
              <a:rPr lang="de-DE" noProof="0" dirty="0" smtClean="0">
                <a:solidFill>
                  <a:schemeClr val="accent2"/>
                </a:solidFill>
                <a:hlinkClick r:id="rId2"/>
              </a:rPr>
              <a:t>https://isocpp.org/wiki/faq/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Learning C++ if you already know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Const Correctness,</a:t>
            </a:r>
          </a:p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 dirty="0" err="1" smtClean="0"/>
              <a:t>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 smtClean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//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8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Mixins</a:t>
            </a:r>
            <a:r>
              <a:rPr lang="de-DE">
                <a:solidFill>
                  <a:schemeClr val="bg1"/>
                </a:solidFill>
              </a:rPr>
              <a:t> werden als Typparameter </a:t>
            </a:r>
            <a:r>
              <a:rPr lang="de-DE" smtClean="0">
                <a:solidFill>
                  <a:schemeClr val="bg1"/>
                </a:solidFill>
              </a:rPr>
              <a:t>definiert…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…und "reingemischt" </a:t>
            </a:r>
            <a:r>
              <a:rPr lang="de-DE">
                <a:solidFill>
                  <a:schemeClr val="bg1"/>
                </a:solidFill>
              </a:rPr>
              <a:t>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11445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 dirty="0" err="1" smtClean="0"/>
              <a:t>Mixins</a:t>
            </a:r>
            <a:r>
              <a:rPr lang="de-DE" altLang="de-DE" noProof="0" dirty="0" smtClean="0"/>
              <a:t>: Mehrfachvererbung </a:t>
            </a:r>
            <a:r>
              <a:rPr lang="de-DE" altLang="de-DE" noProof="0" dirty="0"/>
              <a:t>trifft Templates</a:t>
            </a:r>
            <a:endParaRPr lang="de-DE" altLang="de-DE" sz="2000" noProof="0" dirty="0" smtClean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Benutzer kann eine konkrete Implementierung </a:t>
            </a:r>
            <a:r>
              <a:rPr lang="de-DE" smtClean="0">
                <a:solidFill>
                  <a:schemeClr val="bg1"/>
                </a:solidFill>
              </a:rPr>
              <a:t>"zusammenmischen"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>
                <a:solidFill>
                  <a:schemeClr val="bg1"/>
                </a:solidFill>
              </a:rPr>
              <a:t>kombiniert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Die C++ </a:t>
              </a:r>
              <a:r>
                <a:rPr lang="de-DE" b="1">
                  <a:solidFill>
                    <a:schemeClr val="bg1"/>
                  </a:solidFill>
                </a:rPr>
                <a:t>Standard Template Library </a:t>
              </a:r>
              <a:r>
                <a:rPr lang="de-DE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err="1">
                  <a:solidFill>
                    <a:schemeClr val="bg1"/>
                  </a:solidFill>
                </a:rPr>
                <a:t>Mixins</a:t>
              </a:r>
              <a:r>
                <a:rPr lang="de-DE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 smtClean="0">
                  <a:solidFill>
                    <a:srgbClr val="005AA9"/>
                  </a:solidFill>
                </a:rPr>
                <a:t>!</a:t>
              </a:r>
              <a:endParaRPr lang="en-US" sz="11500" b="1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88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Vergleich mit Mehrfachvererbung</a:t>
            </a:r>
          </a:p>
        </p:txBody>
      </p:sp>
      <p:sp>
        <p:nvSpPr>
          <p:cNvPr id="25603" name="Textfeld 3"/>
          <p:cNvSpPr txBox="1">
            <a:spLocks noChangeArrowheads="1"/>
          </p:cNvSpPr>
          <p:nvPr/>
        </p:nvSpPr>
        <p:spPr bwMode="auto">
          <a:xfrm>
            <a:off x="205581" y="1628800"/>
            <a:ext cx="8686899" cy="29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/>
              <a:t>Schnittstellenvererbung</a:t>
            </a:r>
            <a:r>
              <a:rPr lang="de-DE" altLang="de-DE" b="0"/>
              <a:t> </a:t>
            </a:r>
            <a:r>
              <a:rPr lang="de-DE" altLang="de-DE" b="0" smtClean="0"/>
              <a:t>(</a:t>
            </a:r>
            <a:r>
              <a:rPr lang="de-DE" altLang="de-DE" b="0" smtClean="0">
                <a:sym typeface="Wingdings" panose="05000000000000000000" pitchFamily="2" charset="2"/>
              </a:rPr>
              <a:t></a:t>
            </a:r>
            <a:r>
              <a:rPr lang="de-DE" altLang="de-DE" b="0" smtClean="0"/>
              <a:t>Mehrfachvererbung in Java) </a:t>
            </a:r>
            <a:br>
              <a:rPr lang="de-DE" altLang="de-DE" b="0" smtClean="0"/>
            </a:br>
            <a:r>
              <a:rPr lang="de-DE" altLang="de-DE" b="0" smtClean="0"/>
              <a:t>sinnvoll</a:t>
            </a:r>
            <a:r>
              <a:rPr lang="de-DE" altLang="de-DE" b="0"/>
              <a:t>, nützlich (Design!) und </a:t>
            </a:r>
            <a:r>
              <a:rPr lang="de-DE" altLang="de-DE" b="0" smtClean="0"/>
              <a:t>zumeist unproblematisch</a:t>
            </a:r>
            <a:endParaRPr lang="de-DE" altLang="de-DE" b="0"/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/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/>
              <a:t>Implementierungsvererbung</a:t>
            </a:r>
            <a:r>
              <a:rPr lang="de-DE" altLang="de-DE" b="0"/>
              <a:t> (</a:t>
            </a:r>
            <a:r>
              <a:rPr lang="de-DE" altLang="de-DE" b="0">
                <a:sym typeface="Wingdings" panose="05000000000000000000" pitchFamily="2" charset="2"/>
              </a:rPr>
              <a:t></a:t>
            </a:r>
            <a:r>
              <a:rPr lang="de-DE" altLang="de-DE" b="0"/>
              <a:t>Mehrfachvererbung in </a:t>
            </a:r>
            <a:r>
              <a:rPr lang="de-DE" altLang="de-DE" b="0" smtClean="0"/>
              <a:t>C++) problematischer </a:t>
            </a:r>
            <a:r>
              <a:rPr lang="de-DE" altLang="de-DE" b="0"/>
              <a:t>und zu vermeiden (Komposition </a:t>
            </a:r>
            <a:r>
              <a:rPr lang="de-DE" altLang="de-DE" b="0" smtClean="0"/>
              <a:t>vorziehen, vgl. Employment-Klasse in HiWi-Beispiel)</a:t>
            </a:r>
            <a:endParaRPr lang="de-DE" altLang="de-DE" b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 err="1"/>
              <a:t>Mixins</a:t>
            </a:r>
            <a:r>
              <a:rPr lang="de-DE" altLang="de-DE" b="0"/>
              <a:t> durchaus sinnvoll </a:t>
            </a:r>
            <a:r>
              <a:rPr lang="de-DE" altLang="de-DE" b="0" smtClean="0"/>
              <a:t>– eigentlich eine </a:t>
            </a:r>
            <a:r>
              <a:rPr lang="de-DE" altLang="de-DE" b="0"/>
              <a:t>Art </a:t>
            </a:r>
            <a:r>
              <a:rPr lang="de-DE" altLang="de-DE" b="0" smtClean="0"/>
              <a:t>Komposition</a:t>
            </a:r>
            <a:endParaRPr lang="de-DE" altLang="de-DE" b="0"/>
          </a:p>
        </p:txBody>
      </p:sp>
    </p:spTree>
    <p:extLst>
      <p:ext uri="{BB962C8B-B14F-4D97-AF65-F5344CB8AC3E}">
        <p14:creationId xmlns:p14="http://schemas.microsoft.com/office/powerpoint/2010/main" val="404083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noProof="0" dirty="0" err="1" smtClean="0"/>
              <a:t>FunktionsZeiger</a:t>
            </a:r>
            <a:r>
              <a:rPr lang="de-DE" noProof="0" dirty="0" smtClean="0"/>
              <a:t>, Funktions-objekte/Funktoren und Methodenzeiger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4"/>
          <p:cNvSpPr>
            <a:spLocks noChangeArrowheads="1"/>
          </p:cNvSpPr>
          <p:nvPr/>
        </p:nvSpPr>
        <p:spPr bwMode="auto">
          <a:xfrm>
            <a:off x="782980" y="2139722"/>
            <a:ext cx="21278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2771800" y="537060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Rechteck 14"/>
          <p:cNvSpPr>
            <a:spLocks noChangeArrowheads="1"/>
          </p:cNvSpPr>
          <p:nvPr/>
        </p:nvSpPr>
        <p:spPr bwMode="auto">
          <a:xfrm>
            <a:off x="2848000" y="572112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(I)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  <a:endParaRPr lang="en-US" sz="12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Methode, um die Laufzeit von Funktionen zu messen.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Allerdings</a:t>
            </a:r>
            <a:r>
              <a:rPr lang="de-DE" smtClean="0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smtClean="0">
                <a:solidFill>
                  <a:schemeClr val="bg1"/>
                </a:solidFill>
              </a:rPr>
              <a:t>-Parameter und </a:t>
            </a:r>
            <a:r>
              <a:rPr lang="de-DE" err="1" smtClean="0">
                <a:solidFill>
                  <a:schemeClr val="bg1"/>
                </a:solidFill>
              </a:rPr>
              <a:t>void</a:t>
            </a:r>
            <a:r>
              <a:rPr lang="de-DE" smtClean="0">
                <a:solidFill>
                  <a:schemeClr val="bg1"/>
                </a:solidFill>
              </a:rPr>
              <a:t> als Rückgabewert haben.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(II)</a:t>
            </a:r>
            <a:endParaRPr lang="de-DE" altLang="de-DE" noProof="0" dirty="0" smtClean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467756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std::cout&lt;&lt;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std::cout	&lt;&lt; a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function</a:t>
            </a:r>
            <a:r>
              <a:rPr lang="de-DE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35721" y="5088377"/>
            <a:ext cx="3595687" cy="1289757"/>
          </a:xfrm>
          <a:prstGeom prst="wedgeRoundRectCallout">
            <a:avLst>
              <a:gd name="adj1" fmla="val -74991"/>
              <a:gd name="adj2" fmla="val -24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ist </a:t>
            </a:r>
            <a:r>
              <a:rPr lang="de-DE" b="1">
                <a:solidFill>
                  <a:schemeClr val="bg1"/>
                </a:solidFill>
              </a:rPr>
              <a:t>sehr leichtgewichtig</a:t>
            </a:r>
            <a:r>
              <a:rPr lang="de-DE">
                <a:solidFill>
                  <a:schemeClr val="bg1"/>
                </a:solidFill>
              </a:rPr>
              <a:t> und erfordert keine extra </a:t>
            </a:r>
            <a:r>
              <a:rPr lang="de-DE" smtClean="0">
                <a:solidFill>
                  <a:schemeClr val="bg1"/>
                </a:solidFill>
              </a:rPr>
              <a:t>Klassen oder Schnittstellen </a:t>
            </a:r>
            <a:r>
              <a:rPr lang="de-DE">
                <a:solidFill>
                  <a:schemeClr val="bg1"/>
                </a:solidFill>
              </a:rPr>
              <a:t>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Sogenannte </a:t>
            </a:r>
            <a:r>
              <a:rPr lang="de-DE" b="1">
                <a:solidFill>
                  <a:schemeClr val="bg1"/>
                </a:solidFill>
              </a:rPr>
              <a:t>Callback-Funktionen</a:t>
            </a:r>
            <a:r>
              <a:rPr lang="de-DE">
                <a:solidFill>
                  <a:schemeClr val="bg1"/>
                </a:solidFill>
              </a:rPr>
              <a:t> können </a:t>
            </a:r>
            <a:r>
              <a:rPr lang="de-DE" err="1">
                <a:solidFill>
                  <a:schemeClr val="bg1"/>
                </a:solidFill>
              </a:rPr>
              <a:t>Listener</a:t>
            </a:r>
            <a:r>
              <a:rPr lang="de-DE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Beispiel (II)</a:t>
            </a:r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s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a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(*fp2)(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fp2(500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eine Funktion mit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Funktion</a:t>
            </a:r>
            <a:r>
              <a:rPr lang="de-DE">
                <a:solidFill>
                  <a:schemeClr val="bg1"/>
                </a:solidFill>
              </a:rPr>
              <a:t> (hier durch </a:t>
            </a:r>
            <a:r>
              <a:rPr lang="de-DE" smtClean="0">
                <a:solidFill>
                  <a:schemeClr val="bg1"/>
                </a:solidFill>
              </a:rPr>
              <a:t>Instanziierung </a:t>
            </a:r>
            <a:r>
              <a:rPr lang="de-DE">
                <a:solidFill>
                  <a:schemeClr val="bg1"/>
                </a:solidFill>
              </a:rPr>
              <a:t>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Funktoren aka. Funktionsobjekte</a:t>
            </a:r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1509423"/>
            <a:ext cx="5479719" cy="4653714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"user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:~ /$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i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smtClean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3858492"/>
            <a:ext cx="3365879" cy="868363"/>
          </a:xfrm>
          <a:prstGeom prst="wedgeRoundRectCallout">
            <a:avLst>
              <a:gd name="adj1" fmla="val -78509"/>
              <a:gd name="adj2" fmla="val -3023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</a:t>
            </a:r>
            <a:r>
              <a:rPr lang="de-DE" smtClean="0">
                <a:solidFill>
                  <a:schemeClr val="bg1"/>
                </a:solidFill>
              </a:rPr>
              <a:t>bleibt hier identisch, </a:t>
            </a:r>
            <a:r>
              <a:rPr lang="de-DE">
                <a:solidFill>
                  <a:schemeClr val="bg1"/>
                </a:solidFill>
              </a:rPr>
              <a:t>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2060848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operator</a:t>
            </a:r>
            <a:r>
              <a:rPr lang="de-DE" b="1">
                <a:solidFill>
                  <a:schemeClr val="bg1"/>
                </a:solidFill>
              </a:rPr>
              <a:t>()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erlaubt, Objekte mit Funktionssyntax anzusprechen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130147"/>
              <a:gd name="adj2" fmla="val -372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Methodenzeiger: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public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:~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/$"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smtClean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main(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  &amp;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:~ /$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Methodenzeiger sind </a:t>
            </a:r>
            <a:r>
              <a:rPr lang="de-DE" b="1" smtClean="0">
                <a:solidFill>
                  <a:schemeClr val="bg1"/>
                </a:solidFill>
              </a:rPr>
              <a:t>spezielle </a:t>
            </a:r>
            <a:r>
              <a:rPr lang="de-DE" b="1" err="1" smtClean="0">
                <a:solidFill>
                  <a:schemeClr val="bg1"/>
                </a:solidFill>
              </a:rPr>
              <a:t>Funktionszeiger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Beim Zeiger auf Methoden muss die </a:t>
            </a:r>
            <a:r>
              <a:rPr lang="de-DE" b="1">
                <a:solidFill>
                  <a:schemeClr val="bg1"/>
                </a:solidFill>
              </a:rPr>
              <a:t>Klasse als </a:t>
            </a:r>
            <a:r>
              <a:rPr lang="de-DE" b="1" smtClean="0">
                <a:solidFill>
                  <a:schemeClr val="bg1"/>
                </a:solidFill>
              </a:rPr>
              <a:t>"Scope" </a:t>
            </a:r>
            <a:r>
              <a:rPr lang="de-DE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Aufruf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>
                <a:solidFill>
                  <a:schemeClr val="bg1"/>
                </a:solidFill>
              </a:rPr>
              <a:t>mit einer Instanz der </a:t>
            </a:r>
            <a:r>
              <a:rPr lang="de-DE" smtClean="0">
                <a:solidFill>
                  <a:schemeClr val="bg1"/>
                </a:solidFill>
              </a:rPr>
              <a:t>Klasse 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92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 online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Man kann C++-Code auch online testen.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Beispiele:</a:t>
            </a:r>
          </a:p>
          <a:p>
            <a:pPr marL="692150" lvl="1" indent="-342900"/>
            <a:r>
              <a:rPr lang="de-DE" noProof="0" dirty="0" smtClean="0">
                <a:hlinkClick r:id="rId2"/>
              </a:rPr>
              <a:t>http://cpp.sh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>
                <a:hlinkClick r:id="rId3"/>
              </a:rPr>
              <a:t>https://www.tutorialspoint.com/compile_cpp11_online.php</a:t>
            </a:r>
            <a:r>
              <a:rPr lang="de-DE" noProof="0" dirty="0" smtClean="0"/>
              <a:t> </a:t>
            </a:r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284" y="3068960"/>
            <a:ext cx="5769843" cy="322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Methodenzeiger: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fp1)(</a:t>
            </a: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b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</a:t>
            </a:r>
            <a:r>
              <a:rPr lang="de-DE" b="1" smtClean="0">
                <a:solidFill>
                  <a:schemeClr val="bg1"/>
                </a:solidFill>
              </a:rPr>
              <a:t>Methode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Klasse der Methode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-&gt;*fp3)(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endParaRPr lang="en-US" sz="220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Aufruf über </a:t>
            </a:r>
            <a:r>
              <a:rPr lang="de-DE" b="1" err="1" smtClean="0">
                <a:solidFill>
                  <a:schemeClr val="bg1"/>
                </a:solidFill>
              </a:rPr>
              <a:t>Dereferenzierung</a:t>
            </a:r>
            <a:r>
              <a:rPr lang="de-DE" b="1" smtClean="0">
                <a:solidFill>
                  <a:schemeClr val="bg1"/>
                </a:solidFill>
              </a:rPr>
              <a:t> des Methodenzeigers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76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4"/>
          <p:cNvSpPr>
            <a:spLocks noChangeArrowheads="1"/>
          </p:cNvSpPr>
          <p:nvPr/>
        </p:nvSpPr>
        <p:spPr bwMode="auto">
          <a:xfrm>
            <a:off x="2843808" y="3429000"/>
            <a:ext cx="100811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1380768" y="3200400"/>
            <a:ext cx="1247016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smtClean="0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		(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 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 entsprechend ändert sich der Aufruf.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18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Automatische Typableitung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C++-Typen können </a:t>
            </a:r>
            <a:r>
              <a:rPr lang="de-DE" b="1" noProof="0" dirty="0" smtClean="0"/>
              <a:t>komplex</a:t>
            </a:r>
            <a:r>
              <a:rPr lang="de-DE" noProof="0" dirty="0" smtClean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const_iterator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 (*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&amp;);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Neues 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macht das Leben einfacher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: v)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x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noProof="0" dirty="0" smtClean="0"/>
              <a:t>In der Klausur aus didaktischen Gründen </a:t>
            </a:r>
            <a:r>
              <a:rPr lang="de-DE" b="1" noProof="0" dirty="0" smtClean="0">
                <a:solidFill>
                  <a:srgbClr val="C00000"/>
                </a:solidFill>
              </a:rPr>
              <a:t>verboten</a:t>
            </a:r>
            <a:r>
              <a:rPr lang="de-DE" noProof="0" dirty="0" smtClean="0">
                <a:solidFill>
                  <a:srgbClr val="C00000"/>
                </a:solidFill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</a:t>
            </a:r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33942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Lambdas (C++11)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Lambda-Ausdruck</a:t>
            </a:r>
            <a:r>
              <a:rPr lang="de-DE" noProof="0" dirty="0" smtClean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C++11</a:t>
            </a:r>
            <a:r>
              <a:rPr lang="de-DE" noProof="0" dirty="0" smtClean="0"/>
              <a:t>: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Weiterer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In Kombination mit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</a:t>
            </a:r>
            <a:br>
              <a:rPr lang="de-DE" noProof="0" dirty="0" smtClean="0"/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"Info: ";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[=]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World!"); // Output: Info: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Mittels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/>
              <a:t> kann die Variable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/>
              <a:t> aus dem Kontext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/>
              <a:t> "</a:t>
            </a:r>
            <a:r>
              <a:rPr lang="de-DE" b="1" noProof="0" dirty="0" smtClean="0"/>
              <a:t>eingefangen</a:t>
            </a:r>
            <a:r>
              <a:rPr lang="de-DE" noProof="0" dirty="0" smtClean="0"/>
              <a:t>" werden (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")</a:t>
            </a:r>
          </a:p>
          <a:p>
            <a:pPr marL="692150" lvl="1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Arrays.asList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(1,2,3).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x*x)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 &lt; 7).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Collectors.toString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z.B.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://www.cprogramming.com/c++11/c++</a:t>
            </a:r>
            <a:r>
              <a:rPr lang="en-US" sz="1200" smtClean="0">
                <a:hlinkClick r:id="rId2"/>
              </a:rPr>
              <a:t>11-lambda-closures.html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en.wikipedia.org/wiki/Anonymous_function</a:t>
            </a:r>
            <a:endParaRPr lang="en-US" sz="1200" smtClean="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1631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Der Fluch des Most </a:t>
            </a:r>
            <a:r>
              <a:rPr lang="de-DE" noProof="0" dirty="0" err="1" smtClean="0"/>
              <a:t>Vexing</a:t>
            </a:r>
            <a:r>
              <a:rPr lang="de-DE" noProof="0" dirty="0" smtClean="0"/>
              <a:t> Parse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Warum</a:t>
            </a:r>
            <a:r>
              <a:rPr lang="de-DE" noProof="0" dirty="0" smtClean="0"/>
              <a:t> funktioniert das Folgende nicht?</a:t>
            </a:r>
          </a:p>
          <a:p>
            <a:endParaRPr lang="de-DE" noProof="0" dirty="0" smtClean="0"/>
          </a:p>
          <a:p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Fehlermeldung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'int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()': 7:7: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member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floorCount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 in 'b',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which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non-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type 'Building()'</a:t>
            </a:r>
          </a:p>
          <a:p>
            <a:r>
              <a:rPr lang="de-DE" b="1" noProof="0" dirty="0" smtClean="0"/>
              <a:t>Grund</a:t>
            </a:r>
            <a:r>
              <a:rPr lang="de-DE" noProof="0" dirty="0" smtClean="0"/>
              <a:t>: Der C++-Compiler interpretiert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de-DE" noProof="0" dirty="0" smtClean="0"/>
              <a:t> als einen Funktionszeiger, der auf eine parameterlose,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noProof="0" dirty="0" smtClean="0"/>
              <a:t>-zurückgebende Funktion zeigt.</a:t>
            </a:r>
          </a:p>
          <a:p>
            <a:r>
              <a:rPr lang="de-DE" b="1" noProof="0" dirty="0" smtClean="0"/>
              <a:t>Lösung:</a:t>
            </a:r>
            <a:r>
              <a:rPr lang="de-DE" noProof="0" dirty="0" smtClean="0"/>
              <a:t> Klammern weglassen oder Initialisierungsliste (ab C++11)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728192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int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b.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https://</a:t>
            </a:r>
            <a:r>
              <a:rPr lang="de-DE" altLang="de-DE" sz="1200" b="0" smtClean="0">
                <a:hlinkClick r:id="rId2"/>
              </a:rPr>
              <a:t>en.wikipedia.org/wiki/Most_vexing_parse</a:t>
            </a:r>
            <a:r>
              <a:rPr lang="de-DE" altLang="de-DE" sz="1200" b="0" smtClean="0"/>
              <a:t> </a:t>
            </a:r>
            <a:endParaRPr lang="de-DE" altLang="de-DE" sz="1200" b="0"/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b3{};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59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2772" name="Textfeld 4"/>
          <p:cNvSpPr txBox="1">
            <a:spLocks noChangeArrowheads="1"/>
          </p:cNvSpPr>
          <p:nvPr/>
        </p:nvSpPr>
        <p:spPr bwMode="auto">
          <a:xfrm>
            <a:off x="395288" y="1987550"/>
            <a:ext cx="4679950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Zeiger auf Funktionen nützlich?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Gibt es auch Nachteile?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/>
              <a:t>(*) </a:t>
            </a:r>
            <a:r>
              <a:rPr lang="de-DE" altLang="de-DE" sz="1800" b="0" smtClean="0"/>
              <a:t>Sind </a:t>
            </a:r>
            <a:r>
              <a:rPr lang="de-DE" altLang="de-DE" sz="1800" b="0"/>
              <a:t>Zeiger auf Funktionen in C++ genauso flexibel wie richtige </a:t>
            </a:r>
            <a:r>
              <a:rPr lang="de-DE" altLang="de-DE" sz="1800" b="0" smtClean="0"/>
              <a:t>"Zeiger </a:t>
            </a:r>
            <a:r>
              <a:rPr lang="de-DE" altLang="de-DE" sz="1800" b="0"/>
              <a:t>auf </a:t>
            </a:r>
            <a:r>
              <a:rPr lang="de-DE" altLang="de-DE" sz="1800" b="0" smtClean="0"/>
              <a:t>Funktionen" </a:t>
            </a:r>
            <a:r>
              <a:rPr lang="de-DE" altLang="de-DE" sz="1800" b="0"/>
              <a:t>in (funktionalen) Programmiersprachen wie </a:t>
            </a:r>
            <a:r>
              <a:rPr lang="de-DE" altLang="de-DE" sz="1800" b="0" err="1"/>
              <a:t>Scheme</a:t>
            </a:r>
            <a:r>
              <a:rPr lang="de-DE" altLang="de-DE" sz="1800" b="0"/>
              <a:t>/Lisp/</a:t>
            </a:r>
            <a:r>
              <a:rPr lang="de-DE" altLang="de-DE" sz="1800" b="0" err="1"/>
              <a:t>Haskell</a:t>
            </a:r>
            <a:r>
              <a:rPr lang="de-DE" altLang="de-DE" sz="1800" b="0"/>
              <a:t>/Ruby/Python?</a:t>
            </a:r>
          </a:p>
        </p:txBody>
      </p:sp>
    </p:spTree>
    <p:extLst>
      <p:ext uri="{BB962C8B-B14F-4D97-AF65-F5344CB8AC3E}">
        <p14:creationId xmlns:p14="http://schemas.microsoft.com/office/powerpoint/2010/main" val="8680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Zeiger auf Funktionen: 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(ideal für generische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Algorithmen).</a:t>
            </a:r>
          </a:p>
          <a:p>
            <a:pPr>
              <a:defRPr/>
            </a:pPr>
            <a:endParaRPr lang="de-DE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Sobald die implementierte Funktionalität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komplexer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wird (-&gt; Zustand), sind </a:t>
            </a:r>
            <a:r>
              <a:rPr lang="de-DE" b="1" noProof="0" dirty="0" smtClean="0">
                <a:ea typeface="Lucida Sans Unicode" pitchFamily="34" charset="0"/>
                <a:cs typeface="Lucida Sans Unicode" pitchFamily="34" charset="0"/>
              </a:rPr>
              <a:t>Funktionsobjekte</a:t>
            </a:r>
            <a:r>
              <a:rPr lang="de-DE" noProof="0" dirty="0" smtClean="0">
                <a:ea typeface="Lucida Sans Unicode" pitchFamily="34" charset="0"/>
                <a:cs typeface="Lucida Sans Unicode" pitchFamily="34" charset="0"/>
              </a:rPr>
              <a:t> oder </a:t>
            </a:r>
            <a:r>
              <a:rPr lang="de-DE" b="1" noProof="0" dirty="0" smtClean="0">
                <a:ea typeface="Lucida Sans Unicode" pitchFamily="34" charset="0"/>
                <a:cs typeface="Lucida Sans Unicode" pitchFamily="34" charset="0"/>
              </a:rPr>
              <a:t>Methodenzeiger </a:t>
            </a:r>
            <a:r>
              <a:rPr lang="de-DE" noProof="0" dirty="0" smtClean="0">
                <a:ea typeface="Lucida Sans Unicode" pitchFamily="34" charset="0"/>
                <a:cs typeface="Lucida Sans Unicode" pitchFamily="34" charset="0"/>
              </a:rPr>
              <a:t>(je nach Kontext)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sinnvoll.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noProof="0" dirty="0" smtClean="0"/>
              <a:t>Standard Template Library (STL)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sequence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to the end of the destination range where elements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have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been copied.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074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STL-weite Konvention </a:t>
            </a:r>
            <a:r>
              <a:rPr lang="de-DE" smtClean="0">
                <a:solidFill>
                  <a:schemeClr val="bg1"/>
                </a:solidFill>
              </a:rPr>
              <a:t>zur Nutzung von </a:t>
            </a:r>
            <a:r>
              <a:rPr lang="de-DE" err="1" smtClean="0">
                <a:solidFill>
                  <a:schemeClr val="bg1"/>
                </a:solidFill>
              </a:rPr>
              <a:t>Iteratoren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6868" name="Textfeld 1"/>
          <p:cNvSpPr txBox="1">
            <a:spLocks noChangeArrowheads="1"/>
          </p:cNvSpPr>
          <p:nvPr/>
        </p:nvSpPr>
        <p:spPr bwMode="auto">
          <a:xfrm>
            <a:off x="683568" y="2387601"/>
            <a:ext cx="7295587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:		</a:t>
            </a:r>
            <a:r>
              <a:rPr lang="de-DE" altLang="de-DE" sz="1800" b="0" smtClean="0"/>
              <a:t>muss Operatoren ++, </a:t>
            </a:r>
            <a:r>
              <a:rPr lang="de-DE" altLang="de-DE" sz="1800" b="0"/>
              <a:t>*, ==, und != unterstützen</a:t>
            </a:r>
            <a:endParaRPr lang="de-DE" altLang="de-DE" sz="1800">
              <a:solidFill>
                <a:srgbClr val="6446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:	</a:t>
            </a:r>
            <a:r>
              <a:rPr lang="de-DE" altLang="de-DE" sz="1800" b="0" smtClean="0"/>
              <a:t>muss Operatoren ++ </a:t>
            </a:r>
            <a:r>
              <a:rPr lang="de-DE" altLang="de-DE" sz="1800" b="0"/>
              <a:t>und * unterstützen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644632"/>
                </a:solidFill>
                <a:latin typeface="Consolas" pitchFamily="49" charset="0"/>
              </a:rPr>
              <a:t/>
            </a:r>
            <a:br>
              <a:rPr lang="de-DE" altLang="de-DE" sz="1800" smtClean="0">
                <a:solidFill>
                  <a:srgbClr val="644632"/>
                </a:solidFill>
                <a:latin typeface="Consolas" pitchFamily="49" charset="0"/>
              </a:rPr>
            </a:br>
            <a:r>
              <a:rPr lang="de-DE" altLang="de-DE" sz="1800" smtClean="0">
                <a:solidFill>
                  <a:srgbClr val="644632"/>
                </a:solidFill>
                <a:latin typeface="Consolas" pitchFamily="49" charset="0"/>
              </a:rPr>
              <a:t/>
            </a:r>
            <a:br>
              <a:rPr lang="de-DE" altLang="de-DE" sz="1800" smtClean="0">
                <a:solidFill>
                  <a:srgbClr val="644632"/>
                </a:solidFill>
                <a:latin typeface="Consolas" pitchFamily="49" charset="0"/>
              </a:rPr>
            </a:br>
            <a:r>
              <a:rPr lang="de-DE" altLang="de-DE" sz="1800" b="0"/>
              <a:t>Wieso ist diese Forderung notwendig</a:t>
            </a:r>
            <a:r>
              <a:rPr lang="de-DE" altLang="de-DE" sz="1800" b="0" smtClean="0"/>
              <a:t>?</a:t>
            </a:r>
            <a:endParaRPr lang="de-DE" altLang="de-DE" sz="1800" b="0"/>
          </a:p>
        </p:txBody>
      </p:sp>
      <p:sp>
        <p:nvSpPr>
          <p:cNvPr id="5" name="Rechteck 10"/>
          <p:cNvSpPr>
            <a:spLocks noChangeArrowheads="1"/>
          </p:cNvSpPr>
          <p:nvPr/>
        </p:nvSpPr>
        <p:spPr bwMode="auto">
          <a:xfrm>
            <a:off x="332848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22201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Organisatorisches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9972600" y="3284984"/>
            <a:ext cx="3075777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Welches neue Problem handeln wir uns damit ein?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9631939" y="3231537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 smtClean="0">
                <a:solidFill>
                  <a:srgbClr val="005AA9"/>
                </a:solidFill>
              </a:rPr>
              <a:t>?</a:t>
            </a:r>
            <a:endParaRPr lang="de-DE" altLang="de-DE" sz="6000" b="1" dirty="0">
              <a:solidFill>
                <a:srgbClr val="005AA9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9972599" y="4238874"/>
            <a:ext cx="3075777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Eine Person existiert jetzt </a:t>
            </a:r>
            <a:r>
              <a:rPr lang="de-DE" b="1" dirty="0" smtClean="0">
                <a:solidFill>
                  <a:schemeClr val="bg1"/>
                </a:solidFill>
              </a:rPr>
              <a:t>mehrfach</a:t>
            </a:r>
            <a:r>
              <a:rPr lang="de-DE" dirty="0" smtClean="0">
                <a:solidFill>
                  <a:schemeClr val="bg1"/>
                </a:solidFill>
              </a:rPr>
              <a:t>!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feld 11"/>
          <p:cNvSpPr txBox="1">
            <a:spLocks noChangeArrowheads="1"/>
          </p:cNvSpPr>
          <p:nvPr/>
        </p:nvSpPr>
        <p:spPr bwMode="auto">
          <a:xfrm>
            <a:off x="9657048" y="4182450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>
                <a:solidFill>
                  <a:srgbClr val="005AA9"/>
                </a:solidFill>
              </a:rPr>
              <a:t>!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63688" y="3212976"/>
            <a:ext cx="6877050" cy="838200"/>
          </a:xfrm>
        </p:spPr>
        <p:txBody>
          <a:bodyPr/>
          <a:lstStyle/>
          <a:p>
            <a:r>
              <a:rPr lang="de-DE" sz="7200" noProof="0" dirty="0" smtClean="0"/>
              <a:t>Fragen?</a:t>
            </a:r>
            <a:endParaRPr lang="de-DE" sz="7200" noProof="0" dirty="0"/>
          </a:p>
        </p:txBody>
      </p:sp>
    </p:spTree>
    <p:extLst>
      <p:ext uri="{BB962C8B-B14F-4D97-AF65-F5344CB8AC3E}">
        <p14:creationId xmlns:p14="http://schemas.microsoft.com/office/powerpoint/2010/main" val="201060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std::copy(numbers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std::back_inserter(result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std::copy(result.begin(),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&gt;(std::cout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));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Behälter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Stream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STL-Behälter bieten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noProof="0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 smtClean="0">
                <a:latin typeface="Consolas" pitchFamily="49" charset="0"/>
                <a:cs typeface="Consolas" pitchFamily="49" charset="0"/>
              </a:rPr>
            </a:b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Unary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that accepts an element in the range as argument, and returns </a:t>
            </a:r>
            <a:endParaRPr lang="en-US" altLang="de-DE" sz="1400" b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a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value convertible to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indicates whether the </a:t>
            </a:r>
            <a:endParaRPr lang="en-US" altLang="de-DE" sz="1400" u="sng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u="sng" smtClean="0">
                <a:latin typeface="Consolas" pitchFamily="49" charset="0"/>
                <a:cs typeface="Consolas" pitchFamily="49" charset="0"/>
              </a:rPr>
              <a:t>element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is to be removed from the copy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   	The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	This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, aber ein Prädikat  definiert, was </a:t>
            </a:r>
            <a:r>
              <a:rPr lang="de-DE" b="1" smtClean="0">
                <a:solidFill>
                  <a:schemeClr val="bg1"/>
                </a:solidFill>
              </a:rPr>
              <a:t>ausgelassen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wird.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altLang="de-DE" b="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% 2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== 0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		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Funktionszeiger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 smtClean="0">
                <a:solidFill>
                  <a:schemeClr val="bg1"/>
                </a:solidFill>
              </a:rPr>
              <a:t> entscheidet </a:t>
            </a:r>
            <a:r>
              <a:rPr lang="de-DE">
                <a:solidFill>
                  <a:schemeClr val="bg1"/>
                </a:solidFill>
              </a:rPr>
              <a:t>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i="1" noProof="0" dirty="0" smtClean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  <a:endParaRPr lang="en-US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 &gt;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Typ vom Inhalt </a:t>
            </a:r>
            <a:r>
              <a:rPr lang="de-DE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darunterliegenden Behälters </a:t>
            </a: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Binäres Prädikat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i="1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Default Template-Parameter erlauben </a:t>
            </a:r>
            <a:r>
              <a:rPr lang="de-DE" b="1">
                <a:solidFill>
                  <a:schemeClr val="bg1"/>
                </a:solidFill>
              </a:rPr>
              <a:t>einfache</a:t>
            </a:r>
            <a:r>
              <a:rPr lang="de-DE">
                <a:solidFill>
                  <a:schemeClr val="bg1"/>
                </a:solidFill>
              </a:rPr>
              <a:t>, aber bei Bedarf </a:t>
            </a:r>
            <a:r>
              <a:rPr lang="de-DE" b="1">
                <a:solidFill>
                  <a:schemeClr val="bg1"/>
                </a:solidFill>
              </a:rPr>
              <a:t>konfigurierbare</a:t>
            </a:r>
            <a:r>
              <a:rPr lang="de-DE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Damit Compiler weiß, dass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std::priority_queue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  ascending(numbers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41988" name="Textfeld 4"/>
          <p:cNvSpPr txBox="1">
            <a:spLocks noChangeArrowheads="1"/>
          </p:cNvSpPr>
          <p:nvPr/>
        </p:nvSpPr>
        <p:spPr bwMode="auto">
          <a:xfrm>
            <a:off x="251520" y="1556792"/>
            <a:ext cx="8640960" cy="209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Was ist "schöner"? Was ist fehleranfälliger? Was ist kompakter</a:t>
            </a:r>
            <a:r>
              <a:rPr lang="de-DE" altLang="de-DE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vs </a:t>
            </a:r>
            <a:endParaRPr lang="de-DE" altLang="de-DE"/>
          </a:p>
        </p:txBody>
      </p:sp>
      <p:sp>
        <p:nvSpPr>
          <p:cNvPr id="2" name="Gefaltete Ecke 1"/>
          <p:cNvSpPr/>
          <p:nvPr/>
        </p:nvSpPr>
        <p:spPr bwMode="auto">
          <a:xfrm>
            <a:off x="251518" y="2212590"/>
            <a:ext cx="8352929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std::remove_copy_if(	result.begin(), 						// first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  	    result.end(), 						// last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5032"/>
                </a:solidFill>
                <a:latin typeface="Consolas" pitchFamily="49" charset="0"/>
              </a:rPr>
              <a:t>				    ostream_iterator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&gt;(cout, </a:t>
            </a:r>
            <a:r>
              <a:rPr lang="en-US" altLang="de-DE" sz="160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),	// result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	    even	);							 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	// 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predicate</a:t>
            </a:r>
          </a:p>
        </p:txBody>
      </p:sp>
      <p:sp>
        <p:nvSpPr>
          <p:cNvPr id="3" name="Gefaltete Ecke 2"/>
          <p:cNvSpPr/>
          <p:nvPr/>
        </p:nvSpPr>
        <p:spPr bwMode="auto">
          <a:xfrm>
            <a:off x="251520" y="3652750"/>
            <a:ext cx="6696744" cy="2800586"/>
          </a:xfrm>
          <a:prstGeom prst="foldedCorner">
            <a:avLst>
              <a:gd name="adj" fmla="val 1037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OutputIterator&gt;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myCopyRemoveIf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first,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last, 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(T iter = first; iter != last; ++iter) 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(!P(*iter))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(*result) = *iter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++result;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altLang="de-D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Mächtig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effizient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ausgereift</a:t>
            </a:r>
            <a:r>
              <a:rPr lang="de-DE" altLang="de-DE" b="0" noProof="0" dirty="0" smtClean="0"/>
              <a:t> und </a:t>
            </a:r>
            <a:r>
              <a:rPr lang="de-DE" altLang="de-DE" b="1" noProof="0" dirty="0" smtClean="0"/>
              <a:t>gut dokumentiert 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Anspruchsvoll </a:t>
            </a:r>
            <a:r>
              <a:rPr lang="de-DE" altLang="de-DE" b="0" noProof="0" smtClean="0"/>
              <a:t>zu erlernen </a:t>
            </a:r>
            <a:r>
              <a:rPr lang="de-DE" altLang="de-DE" b="0" noProof="0" dirty="0" smtClean="0"/>
              <a:t>(erfordert Wissen über Templates, Funktoren, </a:t>
            </a:r>
            <a:r>
              <a:rPr lang="de-DE" altLang="de-DE" b="0" noProof="0" dirty="0" err="1" smtClean="0"/>
              <a:t>Iteratoren</a:t>
            </a:r>
            <a:r>
              <a:rPr lang="de-DE" altLang="de-DE" b="0" noProof="0" dirty="0" smtClean="0"/>
              <a:t>, </a:t>
            </a:r>
            <a:r>
              <a:rPr lang="de-DE" altLang="de-DE" b="0" noProof="0" dirty="0" err="1" smtClean="0"/>
              <a:t>Mixins</a:t>
            </a:r>
            <a:r>
              <a:rPr lang="de-DE" altLang="de-DE" b="0" noProof="0" dirty="0" smtClean="0"/>
              <a:t>, …)</a:t>
            </a:r>
          </a:p>
          <a:p>
            <a:endParaRPr lang="de-DE" altLang="de-DE" b="0" noProof="0" dirty="0" smtClean="0"/>
          </a:p>
          <a:p>
            <a:r>
              <a:rPr lang="de-DE" altLang="de-DE" b="1" noProof="0" dirty="0" err="1" smtClean="0"/>
              <a:t>Boost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als "Brutkasten" für die nächsten Standards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Vielleicht sogar als </a:t>
            </a:r>
            <a:r>
              <a:rPr lang="de-DE" altLang="de-DE" b="1" noProof="0" dirty="0" smtClean="0"/>
              <a:t>der Vorteil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von C++ zu betrachten!</a:t>
            </a:r>
          </a:p>
          <a:p>
            <a:endParaRPr lang="de-DE" b="0" noProof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5167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784936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Indem wir </a:t>
            </a:r>
            <a:r>
              <a:rPr lang="de-DE" altLang="de-DE" sz="1800" b="0" err="1" smtClean="0"/>
              <a:t>Eclipse</a:t>
            </a:r>
            <a:r>
              <a:rPr lang="de-DE" altLang="de-DE" sz="1800" b="0" smtClean="0"/>
              <a:t>-Projekte verwenden, </a:t>
            </a:r>
            <a:r>
              <a:rPr lang="de-DE" altLang="de-DE" sz="1800" smtClean="0"/>
              <a:t>binden wir uns an diese IDE.</a:t>
            </a:r>
            <a:br>
              <a:rPr lang="de-DE" altLang="de-DE" sz="1800" smtClean="0"/>
            </a:br>
            <a:endParaRPr lang="de-DE" altLang="de-DE" sz="180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Tatsächlich gab es früher gar keine so mächtigen IDEs wie heute …</a:t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… aber trotzdem große C/C++-Projekte mit </a:t>
            </a:r>
            <a:r>
              <a:rPr lang="de-DE" altLang="de-DE" sz="1800" smtClean="0"/>
              <a:t>hunderten von Dateien/Klassen </a:t>
            </a:r>
            <a:r>
              <a:rPr lang="de-DE" altLang="de-DE" sz="1800" b="0" smtClean="0"/>
              <a:t>und </a:t>
            </a:r>
            <a:r>
              <a:rPr lang="de-DE" altLang="de-DE" sz="1800" smtClean="0"/>
              <a:t>noch mehr Abhängigkeiten</a:t>
            </a:r>
            <a:r>
              <a:rPr lang="de-DE" altLang="de-DE" sz="1800" b="0" smtClean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soll man da den Überblick bewahren?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Mittels Regeln!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?</a:t>
            </a:r>
            <a:endParaRPr lang="en-US" sz="3600" b="1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!</a:t>
            </a:r>
            <a:endParaRPr lang="en-US" sz="3600" b="1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063717" y="3473676"/>
            <a:ext cx="6576227" cy="2965135"/>
            <a:chOff x="2063717" y="3473676"/>
            <a:chExt cx="6576227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 smtClean="0"/>
                <a:t>Makefile</a:t>
              </a:r>
              <a:endParaRPr lang="en-US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 smtClean="0">
                  <a:solidFill>
                    <a:schemeClr val="bg1"/>
                  </a:solidFill>
                </a:rPr>
                <a:t>Target</a:t>
              </a:r>
              <a:endParaRPr lang="de-DE" i="1">
                <a:solidFill>
                  <a:schemeClr val="bg1"/>
                </a:solidFill>
              </a:endParaRP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Abhängigkeiten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Befehl, um Target zu bauen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063717" y="6109787"/>
              <a:ext cx="5172108" cy="329024"/>
            </a:xfrm>
            <a:prstGeom prst="wedgeRoundRectCallout">
              <a:avLst>
                <a:gd name="adj1" fmla="val -47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1 Tab Einrückung zur Gruppierung von Befehlen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140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"</a:t>
            </a:r>
            <a:r>
              <a:rPr lang="de-DE" noProof="0" dirty="0" err="1" smtClean="0"/>
              <a:t>Make</a:t>
            </a:r>
            <a:r>
              <a:rPr lang="de-DE" noProof="0" dirty="0" smtClean="0"/>
              <a:t> </a:t>
            </a:r>
            <a:r>
              <a:rPr lang="de-DE" noProof="0" dirty="0" err="1" smtClean="0"/>
              <a:t>is</a:t>
            </a:r>
            <a:r>
              <a:rPr lang="de-DE" noProof="0" dirty="0" smtClean="0"/>
              <a:t> an expert </a:t>
            </a:r>
            <a:r>
              <a:rPr lang="de-DE" noProof="0" dirty="0" err="1" smtClean="0"/>
              <a:t>system</a:t>
            </a:r>
            <a:r>
              <a:rPr lang="de-DE" noProof="0" dirty="0" smtClean="0"/>
              <a:t>." [1]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r>
              <a:rPr lang="de-DE" b="1" noProof="0" dirty="0" smtClean="0"/>
              <a:t>Eingabe</a:t>
            </a:r>
            <a:r>
              <a:rPr lang="de-DE" noProof="0" dirty="0" smtClean="0"/>
              <a:t>: Regelmenge (fix) + Zustand des </a:t>
            </a:r>
            <a:r>
              <a:rPr lang="de-DE" noProof="0" dirty="0" err="1" smtClean="0"/>
              <a:t>Workspaces</a:t>
            </a:r>
            <a:r>
              <a:rPr lang="de-DE" noProof="0" dirty="0" smtClean="0"/>
              <a:t> (variabel)</a:t>
            </a:r>
          </a:p>
          <a:p>
            <a:r>
              <a:rPr lang="de-DE" b="1" noProof="0" dirty="0" smtClean="0"/>
              <a:t>Ausgabe</a:t>
            </a:r>
            <a:r>
              <a:rPr lang="de-DE" noProof="0" dirty="0" smtClean="0"/>
              <a:t>: Notwendige </a:t>
            </a:r>
            <a:r>
              <a:rPr lang="de-DE" noProof="0" dirty="0" err="1" smtClean="0"/>
              <a:t>Buildschritte</a:t>
            </a:r>
            <a:r>
              <a:rPr lang="de-DE" noProof="0" dirty="0" smtClean="0"/>
              <a:t> (z.B. "Erzeuge </a:t>
            </a:r>
            <a:r>
              <a:rPr lang="de-DE" noProof="0" dirty="0" err="1" smtClean="0"/>
              <a:t>main.o</a:t>
            </a:r>
            <a:r>
              <a:rPr lang="de-DE" noProof="0" dirty="0" smtClean="0"/>
              <a:t>, Erzeuge </a:t>
            </a:r>
            <a:r>
              <a:rPr lang="de-DE" noProof="0" dirty="0" err="1" smtClean="0"/>
              <a:t>prog</a:t>
            </a:r>
            <a:r>
              <a:rPr lang="de-DE" noProof="0" dirty="0" smtClean="0"/>
              <a:t>")</a:t>
            </a:r>
            <a:endParaRPr lang="de-DE" noProof="0" dirty="0" smtClean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-120291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[1] Miller</a:t>
            </a:r>
            <a:r>
              <a:rPr lang="en-US" sz="1200"/>
              <a:t>, P.A. (1998), </a:t>
            </a:r>
            <a:r>
              <a:rPr lang="en-US" sz="1200" smtClean="0"/>
              <a:t>"Recursive </a:t>
            </a:r>
            <a:r>
              <a:rPr lang="en-US" sz="1200"/>
              <a:t>Make Considered Harmful</a:t>
            </a:r>
            <a:r>
              <a:rPr lang="en-US" sz="1200" smtClean="0"/>
              <a:t>," AUUGN </a:t>
            </a:r>
            <a:r>
              <a:rPr lang="en-US" sz="1200"/>
              <a:t>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prog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-o $@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main.c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main.c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parse.c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Directed Acyclic Graph</a:t>
            </a:r>
            <a:endParaRPr lang="en-US" b="1"/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Workspace</a:t>
            </a:r>
            <a:endParaRPr lang="en-US" b="1"/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Makefile (Regelmenge)</a:t>
            </a:r>
            <a:endParaRPr lang="en-US" b="1"/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Veränderung</a:t>
            </a:r>
            <a:endParaRPr lang="en-US"/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Notwendige</a:t>
            </a:r>
            <a:br>
              <a:rPr lang="en-US" smtClean="0"/>
            </a:br>
            <a:r>
              <a:rPr lang="en-US" smtClean="0"/>
              <a:t>Neuberechnung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0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Grundlagen</a:t>
            </a:r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Erstes Target ist immer der </a:t>
            </a:r>
            <a:r>
              <a:rPr lang="de-DE" b="1" smtClean="0">
                <a:solidFill>
                  <a:schemeClr val="bg1"/>
                </a:solidFill>
              </a:rPr>
              <a:t>Default-Einstiegspunkt</a:t>
            </a:r>
            <a:r>
              <a:rPr lang="de-DE" smtClean="0">
                <a:solidFill>
                  <a:schemeClr val="bg1"/>
                </a:solidFill>
              </a:rPr>
              <a:t>. Eclipse will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Erzeugt Listen aller </a:t>
            </a:r>
            <a:r>
              <a:rPr lang="de-DE" err="1" smtClean="0">
                <a:solidFill>
                  <a:schemeClr val="bg1"/>
                </a:solidFill>
              </a:rPr>
              <a:t>Impl</a:t>
            </a:r>
            <a:r>
              <a:rPr lang="de-DE" smtClean="0">
                <a:solidFill>
                  <a:schemeClr val="bg1"/>
                </a:solidFill>
              </a:rPr>
              <a:t>-Dateien und der entsprechenden </a:t>
            </a:r>
            <a:r>
              <a:rPr lang="de-DE" i="1" err="1" smtClean="0">
                <a:solidFill>
                  <a:schemeClr val="bg1"/>
                </a:solidFill>
              </a:rPr>
              <a:t>Object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Files.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Platzhalter</a:t>
            </a:r>
            <a:r>
              <a:rPr lang="de-DE" smtClean="0">
                <a:solidFill>
                  <a:schemeClr val="bg1"/>
                </a:solidFill>
              </a:rPr>
              <a:t>: $^ - Abh.; $@ - Target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</a:t>
            </a:r>
            <a:r>
              <a:rPr lang="de-DE" b="1" smtClean="0">
                <a:solidFill>
                  <a:schemeClr val="bg1"/>
                </a:solidFill>
              </a:rPr>
              <a:t>Suffixregel</a:t>
            </a:r>
            <a:r>
              <a:rPr lang="de-DE" smtClean="0">
                <a:solidFill>
                  <a:schemeClr val="bg1"/>
                </a:solidFill>
              </a:rPr>
              <a:t>"; $&lt; - Input; $@ - </a:t>
            </a:r>
            <a:r>
              <a:rPr lang="de-DE" err="1" smtClean="0">
                <a:solidFill>
                  <a:schemeClr val="bg1"/>
                </a:solidFill>
              </a:rPr>
              <a:t>output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Include</a:t>
            </a:r>
            <a:r>
              <a:rPr lang="de-DE" b="1" smtClean="0">
                <a:solidFill>
                  <a:schemeClr val="bg1"/>
                </a:solidFill>
              </a:rPr>
              <a:t>-Dependencies</a:t>
            </a:r>
            <a:r>
              <a:rPr lang="de-DE" smtClean="0">
                <a:solidFill>
                  <a:schemeClr val="bg1"/>
                </a:solidFill>
              </a:rPr>
              <a:t> (später)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Lösch-Regel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85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r>
              <a:rPr lang="de-DE" noProof="0" dirty="0" smtClean="0"/>
              <a:t>: Ablauf</a:t>
            </a:r>
            <a:endParaRPr lang="de-DE" noProof="0" dirty="0"/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1. Damit ich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 erfüllen kann, brauche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2</a:t>
            </a:r>
            <a:r>
              <a:rPr lang="de-DE" smtClean="0">
                <a:solidFill>
                  <a:schemeClr val="bg1"/>
                </a:solidFill>
              </a:rPr>
              <a:t>. Falls ich kein </a:t>
            </a:r>
            <a:r>
              <a:rPr lang="de-DE" i="1" smtClean="0">
                <a:solidFill>
                  <a:schemeClr val="bg1"/>
                </a:solidFill>
              </a:rPr>
              <a:t>main.exe </a:t>
            </a:r>
            <a:r>
              <a:rPr lang="de-DE" smtClean="0">
                <a:solidFill>
                  <a:schemeClr val="bg1"/>
                </a:solidFill>
              </a:rPr>
              <a:t>habe, brauche ich alle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-Dateien, um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daraus zu linken.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3. Falls eine der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 neuer ist als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  muss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trotzdem neu bauen.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4</a:t>
            </a:r>
            <a:r>
              <a:rPr lang="de-DE" smtClean="0">
                <a:solidFill>
                  <a:schemeClr val="bg1"/>
                </a:solidFill>
              </a:rPr>
              <a:t>. Analog läuft es für die Kompilierung der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Dateien.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36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</a:t>
            </a:r>
            <a:r>
              <a:rPr lang="de-DE" altLang="de-DE" noProof="0" dirty="0" err="1" smtClean="0"/>
              <a:t>Include-Dependencies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sich ein Header ändert, müssen alle abhängigen Dateien (</a:t>
            </a:r>
            <a:r>
              <a:rPr lang="de-DE" b="0" i="1" kern="0" smtClean="0"/>
              <a:t>#</a:t>
            </a:r>
            <a:r>
              <a:rPr lang="de-DE" b="0" i="1" kern="0" err="1" smtClean="0"/>
              <a:t>include</a:t>
            </a:r>
            <a:r>
              <a:rPr lang="de-DE" b="0" kern="0" smtClean="0"/>
              <a:t>) 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Wo sind eigentlich die </a:t>
            </a:r>
            <a:r>
              <a:rPr lang="de-DE" kern="0"/>
              <a:t>Header</a:t>
            </a:r>
            <a:r>
              <a:rPr lang="de-DE" b="0" kern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Dazu dienen die Flags </a:t>
            </a:r>
            <a:r>
              <a:rPr lang="de-DE" i="1" kern="0" smtClean="0"/>
              <a:t>-MMD</a:t>
            </a:r>
            <a:r>
              <a:rPr lang="de-DE" b="0" kern="0" smtClean="0"/>
              <a:t> </a:t>
            </a:r>
            <a:r>
              <a:rPr lang="de-DE" i="1" kern="0" smtClean="0"/>
              <a:t>-MP </a:t>
            </a:r>
            <a:r>
              <a:rPr lang="de-DE" b="0" kern="0" smtClean="0"/>
              <a:t>und </a:t>
            </a:r>
            <a:r>
              <a:rPr lang="de-DE" kern="0" smtClean="0"/>
              <a:t>-</a:t>
            </a:r>
            <a:r>
              <a:rPr lang="de-DE" i="1" kern="0" err="1" smtClean="0"/>
              <a:t>include</a:t>
            </a:r>
            <a:r>
              <a:rPr lang="de-DE" i="1" kern="0" smtClean="0"/>
              <a:t> $(</a:t>
            </a:r>
            <a:r>
              <a:rPr lang="de-DE" i="1" kern="0" err="1" smtClean="0"/>
              <a:t>deps</a:t>
            </a:r>
            <a:r>
              <a:rPr lang="de-DE" i="1" kern="0" smtClean="0"/>
              <a:t>)</a:t>
            </a:r>
            <a:r>
              <a:rPr lang="de-DE" b="0" i="1" kern="0" smtClean="0"/>
              <a:t>.</a:t>
            </a:r>
            <a:endParaRPr lang="en-US" b="0" kern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 smtClean="0"/>
              <a:t>Building.d</a:t>
            </a:r>
            <a:endParaRPr lang="en-US" b="1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z.B.</a:t>
            </a:r>
            <a:endParaRPr lang="en-US" b="1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err="1" smtClean="0"/>
              <a:t>Building.o</a:t>
            </a:r>
            <a:r>
              <a:rPr lang="de-DE" sz="1400" smtClean="0"/>
              <a:t>: Building.cpp Floor.hpp Person.hpp #...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r>
              <a:rPr lang="de-DE" sz="1400" smtClean="0"/>
              <a:t/>
            </a:r>
            <a:br>
              <a:rPr lang="de-DE" sz="1400" smtClean="0"/>
            </a:br>
            <a:endParaRPr lang="de-DE" sz="1400" smtClean="0"/>
          </a:p>
          <a:p>
            <a:pPr algn="l"/>
            <a:r>
              <a:rPr lang="de-DE" sz="1400" smtClean="0"/>
              <a:t>Floor.hpp:</a:t>
            </a:r>
          </a:p>
          <a:p>
            <a:pPr algn="l"/>
            <a:r>
              <a:rPr lang="de-DE" sz="1400"/>
              <a:t> </a:t>
            </a:r>
            <a:r>
              <a:rPr lang="de-DE" sz="1400" smtClean="0"/>
              <a:t>   # </a:t>
            </a:r>
            <a:r>
              <a:rPr lang="de-DE" sz="1400" err="1" smtClean="0"/>
              <a:t>nop</a:t>
            </a:r>
            <a:endParaRPr lang="de-DE" sz="1400" smtClean="0"/>
          </a:p>
          <a:p>
            <a:pPr algn="l"/>
            <a:endParaRPr lang="de-DE" sz="1400"/>
          </a:p>
          <a:p>
            <a:pPr algn="l"/>
            <a:r>
              <a:rPr lang="de-DE" sz="1400" smtClean="0"/>
              <a:t>Person.hpp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endParaRPr lang="en-US" sz="140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5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r>
              <a:rPr lang="de-DE" noProof="0" dirty="0" smtClean="0"/>
              <a:t>: .PHONY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Ziel</a:t>
            </a:r>
            <a:r>
              <a:rPr lang="de-DE" noProof="0" dirty="0" smtClean="0"/>
              <a:t> = </a:t>
            </a:r>
            <a:r>
              <a:rPr lang="de-DE" b="1" noProof="0" dirty="0" smtClean="0"/>
              <a:t>Dateinamen(</a:t>
            </a:r>
            <a:r>
              <a:rPr lang="de-DE" b="1" noProof="0" dirty="0" err="1" smtClean="0"/>
              <a:t>smuster</a:t>
            </a:r>
            <a:r>
              <a:rPr lang="de-DE" b="1" noProof="0" dirty="0" smtClean="0"/>
              <a:t>)</a:t>
            </a:r>
            <a:r>
              <a:rPr lang="de-DE" noProof="0" dirty="0" smtClean="0"/>
              <a:t> (bspw. main.exe)</a:t>
            </a:r>
          </a:p>
          <a:p>
            <a:pPr lvl="1"/>
            <a:r>
              <a:rPr lang="de-DE" noProof="0" dirty="0" smtClean="0"/>
              <a:t>In unserem Beispiel: verletzt durch Ziele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</a:t>
            </a:r>
          </a:p>
          <a:p>
            <a:pPr lvl="1"/>
            <a:r>
              <a:rPr lang="de-DE" noProof="0" dirty="0" smtClean="0"/>
              <a:t>Kein Problem, solange es keine Datei mit </a:t>
            </a:r>
            <a:r>
              <a:rPr lang="de-DE" noProof="0" dirty="0" err="1" smtClean="0"/>
              <a:t>namen</a:t>
            </a:r>
            <a:r>
              <a:rPr lang="de-DE" noProof="0" dirty="0" smtClean="0"/>
              <a:t> </a:t>
            </a:r>
            <a:r>
              <a:rPr lang="de-DE" i="1" noProof="0" dirty="0" smtClean="0"/>
              <a:t>all</a:t>
            </a:r>
            <a:r>
              <a:rPr lang="de-DE" noProof="0" dirty="0" smtClean="0"/>
              <a:t> oder </a:t>
            </a:r>
            <a:r>
              <a:rPr lang="de-DE" i="1" noProof="0" dirty="0" smtClean="0"/>
              <a:t>clean</a:t>
            </a:r>
            <a:r>
              <a:rPr lang="de-DE" noProof="0" dirty="0" smtClean="0"/>
              <a:t> gibt – andernfalls würde keines der </a:t>
            </a:r>
            <a:r>
              <a:rPr lang="de-DE" noProof="0" dirty="0" err="1" smtClean="0"/>
              <a:t>Recipes</a:t>
            </a:r>
            <a:r>
              <a:rPr lang="de-DE" noProof="0" dirty="0" smtClean="0"/>
              <a:t> ausgeführt werden, da zumindest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keine </a:t>
            </a:r>
            <a:r>
              <a:rPr lang="de-DE" noProof="0" smtClean="0"/>
              <a:t>Vorbedingungen hat</a:t>
            </a:r>
            <a:endParaRPr lang="de-DE" noProof="0" dirty="0" smtClean="0"/>
          </a:p>
          <a:p>
            <a:r>
              <a:rPr lang="de-DE" b="1" noProof="0" dirty="0" smtClean="0"/>
              <a:t>Lösung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de-DE" noProof="0" dirty="0" smtClean="0"/>
              <a:t>-Deklaration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www.gnu.org/software/make/manual/html_node/Phony-Targets.html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PHONY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94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err="1" smtClean="0"/>
              <a:t>Buildtools</a:t>
            </a:r>
            <a:r>
              <a:rPr lang="de-DE" altLang="de-DE" b="0" noProof="0" dirty="0" smtClean="0"/>
              <a:t> sind ab einer bestimmten Projektgröße </a:t>
            </a:r>
            <a:r>
              <a:rPr lang="de-DE" altLang="de-DE" b="1" noProof="0" dirty="0" smtClean="0"/>
              <a:t>unabdingbar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>
                <a:sym typeface="Wingdings" panose="05000000000000000000" pitchFamily="2" charset="2"/>
              </a:rPr>
              <a:t/>
            </a:r>
            <a:br>
              <a:rPr lang="de-DE" altLang="de-DE" noProof="0" dirty="0" smtClean="0">
                <a:sym typeface="Wingdings" panose="05000000000000000000" pitchFamily="2" charset="2"/>
              </a:rPr>
            </a:br>
            <a:endParaRPr lang="de-DE" altLang="de-DE" noProof="0" dirty="0" smtClean="0"/>
          </a:p>
          <a:p>
            <a:r>
              <a:rPr lang="de-DE" altLang="de-DE" b="0" noProof="0" dirty="0" err="1" smtClean="0"/>
              <a:t>Makefiles</a:t>
            </a:r>
            <a:r>
              <a:rPr lang="de-DE" altLang="de-DE" b="0" noProof="0" dirty="0" smtClean="0"/>
              <a:t> erlauben </a:t>
            </a:r>
            <a:r>
              <a:rPr lang="de-DE" altLang="de-DE" b="1" noProof="0" dirty="0" smtClean="0"/>
              <a:t>inkrementelles Bauen von </a:t>
            </a:r>
            <a:r>
              <a:rPr lang="de-DE" altLang="de-DE" b="1" noProof="0" smtClean="0"/>
              <a:t>Projekten</a:t>
            </a:r>
            <a:r>
              <a:rPr lang="de-DE" altLang="de-DE" noProof="0" smtClean="0"/>
              <a:t>…</a:t>
            </a:r>
          </a:p>
          <a:p>
            <a:pPr lvl="1"/>
            <a:r>
              <a:rPr lang="de-DE" altLang="de-DE" b="0" noProof="0" smtClean="0"/>
              <a:t>… </a:t>
            </a:r>
            <a:r>
              <a:rPr lang="de-DE" altLang="de-DE" b="0" noProof="0" dirty="0" smtClean="0"/>
              <a:t>müssen aber gepflegt werden und sind </a:t>
            </a:r>
            <a:r>
              <a:rPr lang="de-DE" altLang="de-DE" b="1" noProof="0" dirty="0" smtClean="0"/>
              <a:t>nicht-trivial zu erlernen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b="1" noProof="0" dirty="0" smtClean="0"/>
              <a:t>Alternativen: </a:t>
            </a:r>
            <a:r>
              <a:rPr lang="de-DE" altLang="de-DE" noProof="0" dirty="0" err="1" smtClean="0"/>
              <a:t>Makefile</a:t>
            </a:r>
            <a:r>
              <a:rPr lang="de-DE" altLang="de-DE" noProof="0" dirty="0" smtClean="0"/>
              <a:t>-Generatoren und andere </a:t>
            </a:r>
            <a:r>
              <a:rPr lang="de-DE" altLang="de-DE" noProof="0" dirty="0" err="1" smtClean="0"/>
              <a:t>Buildtools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cmake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qmake</a:t>
            </a:r>
            <a:r>
              <a:rPr lang="de-DE" altLang="de-DE" noProof="0" dirty="0" smtClean="0"/>
              <a:t>: Generatoren für </a:t>
            </a:r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 (letzterer von </a:t>
            </a:r>
            <a:r>
              <a:rPr lang="de-DE" altLang="de-DE" noProof="0" dirty="0" err="1" smtClean="0"/>
              <a:t>Qt</a:t>
            </a:r>
            <a:r>
              <a:rPr lang="de-DE" altLang="de-DE" noProof="0" dirty="0" smtClean="0"/>
              <a:t>)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Ant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Maven</a:t>
            </a:r>
            <a:r>
              <a:rPr lang="de-DE" altLang="de-DE" noProof="0" dirty="0" smtClean="0"/>
              <a:t>, </a:t>
            </a:r>
            <a:r>
              <a:rPr lang="de-DE" altLang="de-DE" i="1" noProof="0" dirty="0" smtClean="0"/>
              <a:t>Ivy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Gradle</a:t>
            </a:r>
            <a:r>
              <a:rPr lang="de-DE" altLang="de-DE" noProof="0" dirty="0" smtClean="0"/>
              <a:t>: … eher für Java gedacht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442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Abschluss des C++-Teils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1369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Java vs. C++: Stärken und Schwächen?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Plattformunabhängigkeit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"Binary" kann "überall" verwendet werden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run</a:t>
            </a:r>
            <a:r>
              <a:rPr lang="de-DE" noProof="0" dirty="0" smtClean="0"/>
              <a:t> </a:t>
            </a:r>
            <a:r>
              <a:rPr lang="de-DE" noProof="0" dirty="0" err="1" smtClean="0"/>
              <a:t>anywhere</a:t>
            </a:r>
            <a:r>
              <a:rPr lang="de-DE" noProof="0" dirty="0" smtClean="0"/>
              <a:t>"). Achtung bei Pfad-/Dateinamen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Muss neu kompiliert werden, Standardbibliothek/STL/</a:t>
            </a:r>
            <a:r>
              <a:rPr lang="de-DE" noProof="0" dirty="0" err="1" smtClean="0"/>
              <a:t>Boost</a:t>
            </a:r>
            <a:r>
              <a:rPr lang="de-DE" noProof="0" dirty="0" smtClean="0"/>
              <a:t> stellen sicher, dass nur minimale Plattformabhängigkeiten bestehen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 </a:t>
            </a:r>
            <a:r>
              <a:rPr lang="de-DE" noProof="0" err="1" smtClean="0"/>
              <a:t>anywhere</a:t>
            </a:r>
            <a:r>
              <a:rPr lang="de-DE" noProof="0" smtClean="0"/>
              <a:t>")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Geschwindigkeit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noProof="0" dirty="0" smtClean="0"/>
              <a:t>(Ausführungsgeschwindigkeit vs. Entwicklungsgeschwindigkeit (inkl. Testen/Debugging)?)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(sozusagen) interpretiert, aber mit Just-in-Time </a:t>
            </a:r>
            <a:r>
              <a:rPr lang="de-DE" noProof="0" dirty="0" err="1" smtClean="0"/>
              <a:t>Compilation</a:t>
            </a:r>
            <a:endParaRPr lang="de-DE" noProof="0" dirty="0" smtClean="0"/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deutlich größerer Sprachumfang, schwieriger zu meistern</a:t>
            </a:r>
          </a:p>
          <a:p>
            <a:pPr lvl="1"/>
            <a:r>
              <a:rPr lang="de-DE" noProof="0" dirty="0" smtClean="0"/>
              <a:t>Spannendes Paper von Google: </a:t>
            </a:r>
            <a:r>
              <a:rPr lang="de-DE" noProof="0" dirty="0" smtClean="0">
                <a:hlinkClick r:id="rId3"/>
              </a:rPr>
              <a:t>https://</a:t>
            </a:r>
            <a:r>
              <a:rPr lang="de-DE" noProof="0" smtClean="0">
                <a:hlinkClick r:id="rId3"/>
              </a:rPr>
              <a:t>research.google.com/pubs/pub37122.html</a:t>
            </a:r>
            <a:r>
              <a:rPr lang="de-DE" noProof="0" smtClean="0"/>
              <a:t> 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Sicherheit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Angriffe über Schwächen in der JVM möglich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Zahlreiche Angriffe über Speicherüberläufe (Stichwort: Nullterminierung)</a:t>
            </a:r>
          </a:p>
        </p:txBody>
      </p:sp>
    </p:spTree>
    <p:extLst>
      <p:ext uri="{BB962C8B-B14F-4D97-AF65-F5344CB8AC3E}">
        <p14:creationId xmlns:p14="http://schemas.microsoft.com/office/powerpoint/2010/main" val="29131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Look down!</a:t>
            </a:r>
            <a:endParaRPr lang="de-DE" noProof="0" dirty="0"/>
          </a:p>
        </p:txBody>
      </p:sp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lang="en-US" sz="1000" smtClean="0">
              <a:solidFill>
                <a:schemeClr val="bg1"/>
              </a:solidFill>
            </a:endParaRP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mtClean="0">
                <a:solidFill>
                  <a:schemeClr val="bg1"/>
                </a:solidFill>
              </a:rPr>
              <a:t>Nützliche </a:t>
            </a:r>
            <a:r>
              <a:rPr lang="en-US" err="1" smtClean="0">
                <a:solidFill>
                  <a:schemeClr val="bg1"/>
                </a:solidFill>
              </a:rPr>
              <a:t>Kommentare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finden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err="1" smtClean="0">
                <a:solidFill>
                  <a:schemeClr val="bg1"/>
                </a:solidFill>
              </a:rPr>
              <a:t>sich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auch</a:t>
            </a:r>
            <a:r>
              <a:rPr lang="en-US" smtClean="0">
                <a:solidFill>
                  <a:schemeClr val="bg1"/>
                </a:solidFill>
              </a:rPr>
              <a:t> in den PowerPoint-</a:t>
            </a:r>
            <a:r>
              <a:rPr lang="en-US" err="1" smtClean="0">
                <a:solidFill>
                  <a:schemeClr val="bg1"/>
                </a:solidFill>
              </a:rPr>
              <a:t>Notizen</a:t>
            </a:r>
            <a:r>
              <a:rPr lang="en-US" smtClean="0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4952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C für Microcontroller – Einführung</a:t>
            </a:r>
            <a:endParaRPr lang="de-DE" altLang="de-DE" noProof="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276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Ziele des C-Teils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Die Eigenheiten von (Embedded) C </a:t>
            </a:r>
            <a:r>
              <a:rPr lang="de-DE" b="1" noProof="0" smtClean="0"/>
              <a:t>kennenlernen.</a:t>
            </a:r>
          </a:p>
          <a:p>
            <a:pPr marL="0" indent="0">
              <a:buNone/>
            </a:pPr>
            <a:endParaRPr lang="de-DE" b="1" noProof="0" dirty="0" smtClean="0"/>
          </a:p>
          <a:p>
            <a:r>
              <a:rPr lang="de-DE" b="1" noProof="0" dirty="0" smtClean="0"/>
              <a:t>Unterschiede zu C++</a:t>
            </a:r>
            <a:r>
              <a:rPr lang="de-DE" noProof="0" dirty="0" smtClean="0"/>
              <a:t>: Was macht C anders als </a:t>
            </a:r>
            <a:r>
              <a:rPr lang="de-DE" noProof="0" smtClean="0"/>
              <a:t>C++?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Bitoperationen</a:t>
            </a:r>
            <a:r>
              <a:rPr lang="de-DE" noProof="0" dirty="0" smtClean="0"/>
              <a:t>: Bits setzen, löschen, "kippen", "</a:t>
            </a:r>
            <a:r>
              <a:rPr lang="de-DE" noProof="0" smtClean="0"/>
              <a:t>verschieben" (auch für C++)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Peripherie ansteuern</a:t>
            </a:r>
            <a:r>
              <a:rPr lang="de-DE" noProof="0" dirty="0" smtClean="0"/>
              <a:t>: lesen/schreiben, 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I/O, </a:t>
            </a:r>
            <a:r>
              <a:rPr lang="de-DE" noProof="0" dirty="0" err="1" smtClean="0"/>
              <a:t>Polling</a:t>
            </a:r>
            <a:r>
              <a:rPr lang="de-DE" noProof="0" dirty="0" smtClean="0"/>
              <a:t>, volatile Variablen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6582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Unterschiede von C und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C-</a:t>
            </a:r>
            <a:r>
              <a:rPr lang="de-DE" b="1" noProof="0" dirty="0" err="1" smtClean="0"/>
              <a:t>Standardbiblitothek</a:t>
            </a:r>
            <a:r>
              <a:rPr lang="de-DE" b="1" noProof="0" dirty="0" smtClean="0"/>
              <a:t> ist eingebettet in C++-Standardbibliothek </a:t>
            </a:r>
          </a:p>
          <a:p>
            <a:pPr lvl="1"/>
            <a:r>
              <a:rPr lang="de-DE" noProof="0" dirty="0" smtClean="0"/>
              <a:t>Relativ umfangreich (</a:t>
            </a:r>
            <a:r>
              <a:rPr lang="de-DE" noProof="0" dirty="0" err="1" smtClean="0"/>
              <a:t>Stringmanipulation</a:t>
            </a:r>
            <a:r>
              <a:rPr lang="de-DE" noProof="0" dirty="0" smtClean="0"/>
              <a:t>, </a:t>
            </a:r>
            <a:r>
              <a:rPr lang="de-DE" noProof="0" dirty="0" err="1" smtClean="0"/>
              <a:t>printf</a:t>
            </a:r>
            <a:r>
              <a:rPr lang="de-DE" noProof="0" dirty="0" smtClean="0"/>
              <a:t>,…)</a:t>
            </a:r>
          </a:p>
          <a:p>
            <a:pPr lvl="1"/>
            <a:r>
              <a:rPr lang="de-DE" noProof="0" dirty="0" smtClean="0"/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de-DE" noProof="0" dirty="0" smtClean="0"/>
              <a:t> oder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Limitierungen</a:t>
            </a:r>
          </a:p>
          <a:p>
            <a:pPr lvl="1" defTabSz="747713"/>
            <a:r>
              <a:rPr lang="de-DE" noProof="0" dirty="0" smtClean="0"/>
              <a:t>Keine Objektorientierung (Vererbung, Klassen,…) </a:t>
            </a:r>
            <a:r>
              <a:rPr lang="de-DE" noProof="0" dirty="0" smtClean="0">
                <a:sym typeface="Wingdings" panose="05000000000000000000" pitchFamily="2" charset="2"/>
              </a:rPr>
              <a:t> Nur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structs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dirty="0" smtClean="0"/>
              <a:t>Keine </a:t>
            </a:r>
            <a:r>
              <a:rPr lang="de-DE" noProof="0" smtClean="0"/>
              <a:t>Namensräume 	</a:t>
            </a:r>
            <a:r>
              <a:rPr lang="de-DE" noProof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Sichtbarkeit über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String-Klasse 	</a:t>
            </a:r>
            <a:r>
              <a:rPr lang="de-DE" noProof="0" smtClean="0">
                <a:sym typeface="Wingdings" panose="05000000000000000000" pitchFamily="2" charset="2"/>
              </a:rPr>
              <a:t></a:t>
            </a:r>
            <a:r>
              <a:rPr lang="de-DE" noProof="0" smtClean="0"/>
              <a:t> </a:t>
            </a:r>
            <a:r>
              <a:rPr lang="de-DE" noProof="0" dirty="0" smtClean="0"/>
              <a:t>nur nullterminierte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-Arrays (vgl. Parameterübergabe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/>
              <a:t>)</a:t>
            </a:r>
          </a:p>
          <a:p>
            <a:pPr lvl="1" defTabSz="747713"/>
            <a:r>
              <a:rPr lang="de-DE" noProof="0" smtClean="0"/>
              <a:t>Keine Templates 	</a:t>
            </a:r>
            <a:r>
              <a:rPr lang="de-DE" noProof="0" smtClean="0">
                <a:sym typeface="Wingdings" panose="05000000000000000000" pitchFamily="2" charset="2"/>
              </a:rPr>
              <a:t> Ausweichen über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smtClean="0"/>
              <a:t>Keine Referenzen 	</a:t>
            </a:r>
            <a:r>
              <a:rPr lang="de-DE" noProof="0" smtClean="0">
                <a:sym typeface="Wingdings" panose="05000000000000000000" pitchFamily="2" charset="2"/>
              </a:rPr>
              <a:t> nur Pointer und Werte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Exceptions 	</a:t>
            </a:r>
            <a:r>
              <a:rPr lang="de-DE" noProof="0" smtClean="0">
                <a:sym typeface="Wingdings" panose="05000000000000000000" pitchFamily="2" charset="2"/>
              </a:rPr>
              <a:t> Error Codes (int)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Unterschiede</a:t>
            </a:r>
          </a:p>
          <a:p>
            <a:pPr lvl="1"/>
            <a:r>
              <a:rPr lang="de-DE" b="1" noProof="0" dirty="0" smtClean="0"/>
              <a:t>Konstanten</a:t>
            </a:r>
            <a:r>
              <a:rPr lang="de-DE" noProof="0" dirty="0" smtClean="0"/>
              <a:t> wurden </a:t>
            </a:r>
            <a:r>
              <a:rPr lang="de-DE" b="1" noProof="0" dirty="0" smtClean="0"/>
              <a:t>früher</a:t>
            </a:r>
            <a:r>
              <a:rPr lang="de-DE" noProof="0" dirty="0" smtClean="0"/>
              <a:t> mittels Präprozessor-Direktiven abgelegt</a:t>
            </a:r>
          </a:p>
          <a:p>
            <a:pPr lvl="2"/>
            <a:r>
              <a:rPr lang="de-DE" noProof="0" dirty="0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ID "123abc"</a:t>
            </a:r>
            <a:r>
              <a:rPr lang="de-DE" noProof="0" dirty="0" smtClean="0"/>
              <a:t> – gleiche Benennungskonvention ist kein Zufall.</a:t>
            </a:r>
          </a:p>
          <a:p>
            <a:pPr lvl="1"/>
            <a:r>
              <a:rPr lang="de-DE" b="1" noProof="0" dirty="0" smtClean="0"/>
              <a:t>Leere Parameterliste</a:t>
            </a:r>
            <a:r>
              <a:rPr lang="de-DE" noProof="0" dirty="0" smtClean="0"/>
              <a:t>: "</a:t>
            </a:r>
            <a:r>
              <a:rPr lang="de-DE" noProof="0" dirty="0" err="1" smtClean="0"/>
              <a:t>don't</a:t>
            </a:r>
            <a:r>
              <a:rPr lang="de-DE" noProof="0" dirty="0" smtClean="0"/>
              <a:t> care"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sym typeface="Wingdings" panose="05000000000000000000" pitchFamily="2" charset="2"/>
              </a:rPr>
              <a:t> signalisiert eine leere Parameterliste.</a:t>
            </a:r>
          </a:p>
          <a:p>
            <a:pPr lvl="2"/>
            <a:r>
              <a:rPr lang="de-DE" noProof="0" dirty="0" smtClean="0">
                <a:sym typeface="Wingdings" panose="05000000000000000000" pitchFamily="2" charset="2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();</a:t>
            </a:r>
            <a:r>
              <a:rPr lang="de-DE" noProof="0" dirty="0" smtClean="0">
                <a:sym typeface="Wingdings" panose="05000000000000000000" pitchFamily="2" charset="2"/>
              </a:rPr>
              <a:t> 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Konventionen</a:t>
            </a:r>
            <a:r>
              <a:rPr lang="de-DE" noProof="0" dirty="0" smtClean="0"/>
              <a:t> für Dateiendungen: .c/.h statt .</a:t>
            </a:r>
            <a:r>
              <a:rPr lang="de-DE" noProof="0" dirty="0" err="1" smtClean="0"/>
              <a:t>cpp</a:t>
            </a:r>
            <a:r>
              <a:rPr lang="de-DE" noProof="0" dirty="0" smtClean="0"/>
              <a:t>/.</a:t>
            </a:r>
            <a:r>
              <a:rPr lang="de-DE" noProof="0" dirty="0" err="1" smtClean="0"/>
              <a:t>hpp</a:t>
            </a:r>
            <a:endParaRPr lang="de-DE" noProof="0" dirty="0" smtClean="0"/>
          </a:p>
          <a:p>
            <a:pPr lvl="1"/>
            <a:r>
              <a:rPr lang="de-DE" b="1" noProof="0" dirty="0" smtClean="0"/>
              <a:t>Speicherverwaltung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de-DE" noProof="0" dirty="0" smtClean="0"/>
              <a:t> statt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4739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Bits und Bytes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53223" cy="4968875"/>
          </a:xfrm>
        </p:spPr>
        <p:txBody>
          <a:bodyPr/>
          <a:lstStyle/>
          <a:p>
            <a:r>
              <a:rPr lang="de-DE" noProof="0" dirty="0" smtClean="0"/>
              <a:t>In Embedded C wird oft </a:t>
            </a:r>
            <a:r>
              <a:rPr lang="de-DE" b="1" noProof="0" dirty="0" smtClean="0"/>
              <a:t>auf einzelnen Bits von (ganzzahligen) </a:t>
            </a:r>
            <a:r>
              <a:rPr lang="de-DE" b="1" noProof="0" smtClean="0"/>
              <a:t>Variablen </a:t>
            </a:r>
            <a:r>
              <a:rPr lang="de-DE" noProof="0" smtClean="0"/>
              <a:t>operiert (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smtClean="0"/>
              <a:t>)</a:t>
            </a:r>
            <a:endParaRPr lang="de-DE" noProof="0" dirty="0" smtClean="0"/>
          </a:p>
          <a:p>
            <a:endParaRPr lang="de-DE" noProof="0" dirty="0" smtClean="0"/>
          </a:p>
          <a:p>
            <a:r>
              <a:rPr lang="de-DE" b="1" noProof="0" dirty="0" err="1" smtClean="0"/>
              <a:t>Basistyp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 = 1 </a:t>
            </a:r>
            <a:r>
              <a:rPr lang="de-DE" noProof="0" smtClean="0"/>
              <a:t>Byte</a:t>
            </a:r>
            <a:endParaRPr lang="de-DE" noProof="0" dirty="0" smtClean="0"/>
          </a:p>
          <a:p>
            <a:pPr lvl="1"/>
            <a:r>
              <a:rPr lang="de-DE" noProof="0" dirty="0" smtClean="0"/>
              <a:t>Plattformunabhängig!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Hexadezimalnotation in C/C++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/>
              <a:t>Aufteilung in zwei Halb-Bytes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 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0xA4; 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1010 1000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int x = 0xF1BC;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1111 0001 1011 1100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761912"/>
              </p:ext>
            </p:extLst>
          </p:nvPr>
        </p:nvGraphicFramePr>
        <p:xfrm>
          <a:off x="4932040" y="1556792"/>
          <a:ext cx="3960440" cy="2956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110"/>
                <a:gridCol w="990110"/>
                <a:gridCol w="990110"/>
                <a:gridCol w="990110"/>
              </a:tblGrid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9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3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5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7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F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1111</a:t>
                      </a:r>
                      <a:endParaRPr lang="en-US" sz="140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312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Überblick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6985000" cy="4968875"/>
          </a:xfrm>
        </p:spPr>
        <p:txBody>
          <a:bodyPr/>
          <a:lstStyle/>
          <a:p>
            <a:r>
              <a:rPr lang="de-DE" noProof="0" dirty="0" smtClean="0"/>
              <a:t>Bitoperationen sind nur für </a:t>
            </a:r>
            <a:r>
              <a:rPr lang="de-DE" b="1" noProof="0" dirty="0" smtClean="0"/>
              <a:t>ganzzahlige Datentypen </a:t>
            </a:r>
            <a:r>
              <a:rPr lang="de-DE" noProof="0" dirty="0" smtClean="0"/>
              <a:t>definiert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longlong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"</a:t>
            </a:r>
            <a:r>
              <a:rPr lang="de-DE" b="1" noProof="0" dirty="0" err="1" smtClean="0"/>
              <a:t>outplace</a:t>
            </a:r>
            <a:r>
              <a:rPr lang="de-DE" b="1" noProof="0" dirty="0" smtClean="0"/>
              <a:t>"- </a:t>
            </a:r>
            <a:r>
              <a:rPr lang="de-DE" noProof="0" dirty="0" smtClean="0"/>
              <a:t>und </a:t>
            </a:r>
            <a:r>
              <a:rPr lang="de-DE" b="1" noProof="0" dirty="0" smtClean="0"/>
              <a:t>"</a:t>
            </a:r>
            <a:r>
              <a:rPr lang="de-DE" b="1" noProof="0" dirty="0" err="1" smtClean="0"/>
              <a:t>inplace</a:t>
            </a:r>
            <a:r>
              <a:rPr lang="de-DE" b="1" noProof="0" dirty="0" smtClean="0"/>
              <a:t>"-</a:t>
            </a:r>
            <a:r>
              <a:rPr lang="de-DE" noProof="0" dirty="0" smtClean="0"/>
              <a:t>Variante (z.B.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&amp;=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Logische Operatoren </a:t>
            </a:r>
            <a:r>
              <a:rPr lang="de-DE" noProof="0" dirty="0" smtClean="0"/>
              <a:t>(||, &amp;&amp;, !) </a:t>
            </a:r>
            <a:r>
              <a:rPr lang="de-DE" noProof="0" dirty="0" smtClean="0">
                <a:sym typeface="Wingdings" panose="05000000000000000000" pitchFamily="2" charset="2"/>
              </a:rPr>
              <a:t>behandeln </a:t>
            </a:r>
            <a:r>
              <a:rPr lang="de-DE" b="1" noProof="0" dirty="0" smtClean="0">
                <a:sym typeface="Wingdings" panose="05000000000000000000" pitchFamily="2" charset="2"/>
              </a:rPr>
              <a:t>ganzen Wert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50812" y="6149493"/>
            <a:ext cx="8639176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>
                <a:hlinkClick r:id="rId3"/>
              </a:rPr>
              <a:t>http://cpp.sh/76cw6</a:t>
            </a:r>
          </a:p>
          <a:p>
            <a:pPr algn="r"/>
            <a:r>
              <a:rPr lang="en-US" sz="1050" smtClean="0">
                <a:hlinkClick r:id="rId3"/>
              </a:rPr>
              <a:t>http://openbook.rheinwerk-verlag.de/c_von_a_bis_z/006_c_operatoren_005.htm</a:t>
            </a:r>
            <a:r>
              <a:rPr lang="en-US" sz="1050" smtClean="0"/>
              <a:t> </a:t>
            </a:r>
            <a:endParaRPr lang="en-US" sz="105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359120"/>
              </p:ext>
            </p:extLst>
          </p:nvPr>
        </p:nvGraphicFramePr>
        <p:xfrm>
          <a:off x="261542" y="2780928"/>
          <a:ext cx="8749728" cy="3403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3817"/>
                <a:gridCol w="819050"/>
                <a:gridCol w="4244170"/>
                <a:gridCol w="238269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Op.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Symbol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Beschreibung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Beispiel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AND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&amp;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Und (Logisch: &amp;&amp;)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&amp; 101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|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</a:t>
                      </a:r>
                      <a:r>
                        <a:rPr lang="en-US" baseline="0" smtClean="0"/>
                        <a:t>Oder (Logisch: |)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XOR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^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</a:t>
                      </a:r>
                      <a:r>
                        <a:rPr lang="en-US" baseline="0" smtClean="0"/>
                        <a:t> exkl. Oder (Logisch: !=)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1011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0011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NOT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 Negation (Logisch: !)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0111</a:t>
                      </a:r>
                      <a:r>
                        <a:rPr lang="en-US" baseline="-25000" smtClean="0"/>
                        <a:t>2</a:t>
                      </a:r>
                      <a:endParaRPr lang="en-US" baseline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Right</a:t>
                      </a:r>
                      <a:r>
                        <a:rPr lang="en-US" baseline="0" smtClean="0"/>
                        <a:t>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&gt;&gt;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</a:t>
                      </a:r>
                      <a:r>
                        <a:rPr lang="en-US" baseline="0" smtClean="0"/>
                        <a:t> rechts</a:t>
                      </a:r>
                      <a:br>
                        <a:rPr lang="en-US" baseline="0" smtClean="0"/>
                      </a:br>
                      <a:r>
                        <a:rPr lang="en-US" baseline="0" smtClean="0"/>
                        <a:t>(Füllen mit '0'/'1' von links)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0100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&gt;&gt; 2 = 0001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Left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&lt;&lt;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 links</a:t>
                      </a:r>
                      <a:br>
                        <a:rPr lang="en-US" smtClean="0"/>
                      </a:br>
                      <a:r>
                        <a:rPr lang="en-US" baseline="0" smtClean="0"/>
                        <a:t>(Füllen mit '0'/'1' von rechts)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0001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&lt;&lt; 3 = 1000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40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</a:t>
            </a:r>
            <a:r>
              <a:rPr lang="de-DE" noProof="0" smtClean="0"/>
              <a:t>– Bytes </a:t>
            </a:r>
            <a:r>
              <a:rPr lang="de-DE" noProof="0" dirty="0" smtClean="0"/>
              <a:t>manipulieren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79512" y="1772816"/>
            <a:ext cx="6336704" cy="523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b = 0x10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32 , or b |= 0x20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48 = 0x30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 = 0x03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, or b &amp;= 0xFB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= 0x03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Determine status of 6th bit of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128+64 = 0xC0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64 , or: b &amp; 0x40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6th bit set: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//64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Flip 3rd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8+1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= 0x01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213285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3083148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543629" y="4118281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11000000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543630" y="5157192"/>
            <a:ext cx="2431129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00000001</a:t>
            </a:r>
          </a:p>
          <a:p>
            <a:pPr algn="l" defTabSz="6286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b''	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303908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4041616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504415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Abgerundete rechteckige Legende 2"/>
          <p:cNvSpPr/>
          <p:nvPr/>
        </p:nvSpPr>
        <p:spPr bwMode="auto">
          <a:xfrm>
            <a:off x="4078920" y="1941017"/>
            <a:ext cx="2376264" cy="383677"/>
          </a:xfrm>
          <a:prstGeom prst="wedgeRoundRectCallout">
            <a:avLst>
              <a:gd name="adj1" fmla="val 54224"/>
              <a:gd name="adj2" fmla="val 108434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Wir zählen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Bits von 0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an: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0.Bit, …, 7.Bit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251520" y="1495351"/>
            <a:ext cx="8255024" cy="333065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Grundidee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: Erzeuge eine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Maske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, die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nur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 an den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gewünschten Stellen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ein '0' bzw. '1' hat.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730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Rechnen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Positive Zahlen</a:t>
            </a:r>
          </a:p>
          <a:p>
            <a:pPr lvl="1"/>
            <a:r>
              <a:rPr lang="de-DE" b="1" noProof="0" dirty="0" err="1" smtClean="0"/>
              <a:t>Left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Multiplikation mit 2</a:t>
            </a:r>
          </a:p>
          <a:p>
            <a:pPr lvl="1"/>
            <a:r>
              <a:rPr lang="de-DE" b="1" noProof="0" dirty="0" err="1" smtClean="0"/>
              <a:t>Right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Division durch 2</a:t>
            </a:r>
          </a:p>
          <a:p>
            <a:r>
              <a:rPr lang="de-DE" noProof="0" dirty="0" smtClean="0"/>
              <a:t>Verhalten bei </a:t>
            </a:r>
            <a:r>
              <a:rPr lang="de-DE" b="1" noProof="0" dirty="0" smtClean="0"/>
              <a:t>negativen Zahlen</a:t>
            </a:r>
            <a:r>
              <a:rPr lang="de-DE" noProof="0" dirty="0" smtClean="0"/>
              <a:t> abhängig von Zahlendarstellung </a:t>
            </a:r>
            <a:br>
              <a:rPr lang="de-DE" noProof="0" dirty="0" smtClean="0"/>
            </a:br>
            <a:r>
              <a:rPr lang="de-DE" noProof="0" dirty="0" smtClean="0"/>
              <a:t>(z.B. Zweierkomplement)</a:t>
            </a:r>
          </a:p>
          <a:p>
            <a:pPr marL="266700" indent="-266700">
              <a:buFont typeface="Arial" panose="020B0604020202020204" pitchFamily="34" charset="0"/>
              <a:buChar char="─"/>
            </a:pPr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250824" y="3109884"/>
            <a:ext cx="7417519" cy="2952328"/>
          </a:xfrm>
          <a:prstGeom prst="foldedCorner">
            <a:avLst>
              <a:gd name="adj" fmla="val 8186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&lt;iostream&gt;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std;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 </a:t>
            </a:r>
            <a:r>
              <a:rPr lang="de-DE" altLang="de-DE" sz="1200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positive numbers</a:t>
            </a:r>
          </a:p>
          <a:p>
            <a:pPr lvl="0" algn="l">
              <a:buSzTx/>
            </a:pP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1 = 2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 (1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2 = 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&gt;&gt; 1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(=  1 div 2)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16 &gt;&gt;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"17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17 &gt;&gt; 2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(= 17 div 4)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negative numbers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1 = -2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&gt;&gt; 1 = -1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 smtClean="0">
                <a:solidFill>
                  <a:srgbClr val="2A00FF"/>
                </a:solidFill>
                <a:latin typeface="Consolas" pitchFamily="49" charset="0"/>
              </a:rPr>
              <a:t>"-16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(-16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-16 &gt;&gt; 2 = -4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"-17 &gt;&gt;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(-17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-17 &gt;&gt; 2 = -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80312" y="6214488"/>
            <a:ext cx="1435008" cy="24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cpp.sh/75wgv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 rechteckige Legende 6"/>
          <p:cNvSpPr/>
          <p:nvPr/>
        </p:nvSpPr>
        <p:spPr>
          <a:xfrm>
            <a:off x="971600" y="6093296"/>
            <a:ext cx="6013613" cy="370940"/>
          </a:xfrm>
          <a:prstGeom prst="wedgeRoundRectCallout">
            <a:avLst>
              <a:gd name="adj1" fmla="val -7732"/>
              <a:gd name="adj2" fmla="val -11065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Übrigens: Undefined Behavior </a:t>
            </a:r>
            <a:r>
              <a:rPr lang="de-DE" smtClean="0">
                <a:solidFill>
                  <a:schemeClr val="bg1"/>
                </a:solidFill>
              </a:rPr>
              <a:t>falls Shift-Weite negativ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86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465191" cy="4752999"/>
          </a:xfrm>
        </p:spPr>
        <p:txBody>
          <a:bodyPr/>
          <a:lstStyle/>
          <a:p>
            <a:r>
              <a:rPr lang="de-DE" b="1" noProof="0" dirty="0" smtClean="0"/>
              <a:t>Beispiel</a:t>
            </a:r>
            <a:r>
              <a:rPr lang="de-DE" noProof="0" dirty="0" smtClean="0"/>
              <a:t>:</a:t>
            </a:r>
          </a:p>
          <a:p>
            <a:pPr lvl="1"/>
            <a:r>
              <a:rPr lang="de-DE" noProof="0" dirty="0" smtClean="0"/>
              <a:t>Zwei Threads kommunizieren über die 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.</a:t>
            </a:r>
          </a:p>
          <a:p>
            <a:pPr lvl="1"/>
            <a:r>
              <a:rPr lang="de-DE" noProof="0" dirty="0" smtClean="0"/>
              <a:t>Der </a:t>
            </a:r>
            <a:r>
              <a:rPr lang="de-DE" b="1" noProof="0" dirty="0" smtClean="0"/>
              <a:t>Empfänger-Thread wartet </a:t>
            </a:r>
            <a:r>
              <a:rPr lang="de-DE" noProof="0" dirty="0" smtClean="0"/>
              <a:t>mit einer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darauf, dass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sich ändert ("</a:t>
            </a:r>
            <a:r>
              <a:rPr lang="de-DE" b="1" noProof="0" dirty="0" err="1" smtClean="0"/>
              <a:t>Busy</a:t>
            </a:r>
            <a:r>
              <a:rPr lang="de-DE" b="1" noProof="0" dirty="0" smtClean="0"/>
              <a:t> </a:t>
            </a:r>
            <a:r>
              <a:rPr lang="de-DE" b="1" noProof="0" smtClean="0"/>
              <a:t>Waiting</a:t>
            </a:r>
            <a:r>
              <a:rPr lang="de-DE" noProof="0" smtClean="0"/>
              <a:t>").</a:t>
            </a:r>
          </a:p>
          <a:p>
            <a:pPr lvl="1"/>
            <a:endParaRPr lang="de-DE" noProof="0" dirty="0" smtClean="0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noProof="0" dirty="0" smtClean="0"/>
              <a:t>Es ist </a:t>
            </a:r>
            <a:r>
              <a:rPr lang="de-DE" i="1" noProof="0" dirty="0" smtClean="0"/>
              <a:t>möglich</a:t>
            </a:r>
            <a:r>
              <a:rPr lang="de-DE" noProof="0" dirty="0" smtClean="0"/>
              <a:t>, dass der Compiler die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zu einer Endlosschleife macht, da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innerhalb von </a:t>
            </a:r>
            <a:r>
              <a:rPr lang="de-DE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receiverThread</a:t>
            </a:r>
            <a:r>
              <a:rPr lang="de-DE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nicht mehr verändert wird :</a:t>
            </a:r>
            <a:br>
              <a:rPr lang="de-DE" noProof="0" dirty="0" smtClean="0"/>
            </a:b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de-DE" sz="1800" noProof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de-DE" sz="1800" noProof="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lvl="1"/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427984" cy="4697570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5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Überblick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Mithilfe des Schlüsselworts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deklariert man </a:t>
            </a:r>
            <a:br>
              <a:rPr lang="de-DE" noProof="0" dirty="0" smtClean="0"/>
            </a:br>
            <a:r>
              <a:rPr lang="de-DE" noProof="0" dirty="0" smtClean="0"/>
              <a:t>Variablen, </a:t>
            </a:r>
            <a:r>
              <a:rPr lang="de-DE" b="1" noProof="0" dirty="0" smtClean="0"/>
              <a:t>deren Wert sich jederzeit unerwartet</a:t>
            </a:r>
            <a:br>
              <a:rPr lang="de-DE" b="1" noProof="0" dirty="0" smtClean="0"/>
            </a:br>
            <a:r>
              <a:rPr lang="de-DE" b="1" noProof="0" dirty="0" smtClean="0"/>
              <a:t>(aus Compiler-Sicht) ändern kann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Syntax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i;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Der Wert von i kann sich ändern</a:t>
            </a:r>
            <a:endParaRPr lang="de-DE" noProof="0" dirty="0" smtClean="0"/>
          </a:p>
          <a:p>
            <a:pPr lvl="2"/>
            <a:r>
              <a:rPr lang="de-DE" noProof="0" dirty="0" smtClean="0"/>
              <a:t>(äquivalent zu)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volatile i;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Die gespeicherte Adresse kann sich ändern.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*volatile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 	</a:t>
            </a:r>
            <a:r>
              <a:rPr lang="de-DE" noProof="0" dirty="0" smtClean="0">
                <a:sym typeface="Wingdings" panose="05000000000000000000" pitchFamily="2" charset="2"/>
              </a:rPr>
              <a:t> Adresse und Wert können sich ändern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Einsatzgebiete</a:t>
            </a:r>
          </a:p>
          <a:p>
            <a:pPr lvl="1"/>
            <a:r>
              <a:rPr lang="de-DE" noProof="0" dirty="0" smtClean="0"/>
              <a:t>Manipulation von geteilten Variablen durch mehrere Threads (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noProof="0" dirty="0" smtClean="0"/>
              <a:t> Motivation)</a:t>
            </a:r>
          </a:p>
          <a:p>
            <a:pPr lvl="1"/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(</a:t>
            </a:r>
            <a:r>
              <a:rPr lang="de-DE" noProof="0" dirty="0" smtClean="0">
                <a:sym typeface="Wingdings" panose="05000000000000000000" pitchFamily="2" charset="2"/>
              </a:rPr>
              <a:t> später)</a:t>
            </a:r>
            <a:endParaRPr lang="de-DE" noProof="0" dirty="0" smtClean="0"/>
          </a:p>
          <a:p>
            <a:pPr lvl="1"/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</a:rPr>
              <a:t>Manipulation von globalen Variablen durch Interrupt Service Routinen (</a:t>
            </a:r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nicht in diesem Praktikum)</a:t>
            </a:r>
            <a:endParaRPr lang="de-DE" noProof="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139952" y="6178254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barrgroup.com/Embedded-Systems/How-To/C-Volatile-Keyword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485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4432176" y="2089423"/>
            <a:ext cx="2088232" cy="36004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Korrektes Beispiel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4321174" cy="4968875"/>
          </a:xfrm>
        </p:spPr>
        <p:txBody>
          <a:bodyPr/>
          <a:lstStyle/>
          <a:p>
            <a:r>
              <a:rPr lang="de-DE" b="1" noProof="0" dirty="0" smtClean="0"/>
              <a:t>Lösung: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noProof="0" dirty="0" smtClean="0"/>
              <a:t> als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de-DE" noProof="0" dirty="0" smtClean="0"/>
              <a:t> deklarieren.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4427984" y="1539528"/>
            <a:ext cx="4420295" cy="4858444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 int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05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/>
          <p:cNvSpPr txBox="1"/>
          <p:nvPr/>
        </p:nvSpPr>
        <p:spPr>
          <a:xfrm>
            <a:off x="7510028" y="4673681"/>
            <a:ext cx="582211" cy="69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</a:t>
            </a:r>
          </a:p>
          <a:p>
            <a:endParaRPr lang="en-US" sz="1400" smtClean="0"/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6337399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noProof="0" dirty="0" smtClean="0"/>
              <a:t>Wie greife ich auf die Peripherie eines Prozessors zu?</a:t>
            </a:r>
            <a:br>
              <a:rPr lang="de-DE" b="1" noProof="0" dirty="0" smtClean="0"/>
            </a:br>
            <a:endParaRPr lang="de-DE" b="1" noProof="0" dirty="0" smtClean="0"/>
          </a:p>
          <a:p>
            <a:r>
              <a:rPr lang="de-DE" b="1" noProof="0" dirty="0" smtClean="0"/>
              <a:t>Port-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</a:p>
          <a:p>
            <a:pPr lvl="1"/>
            <a:r>
              <a:rPr lang="de-DE" noProof="0" dirty="0" smtClean="0"/>
              <a:t>Der Prozessor besitzt spezielle Befehle und einen eigenen Adressraum, um auf Peripherie zuzugreifen.</a:t>
            </a:r>
          </a:p>
          <a:p>
            <a:pPr lvl="1"/>
            <a:r>
              <a:rPr lang="de-DE" noProof="0" dirty="0" smtClean="0"/>
              <a:t>(+) Vollständiger Arbeitsspeicher für Applikation verfügbar</a:t>
            </a:r>
          </a:p>
          <a:p>
            <a:pPr lvl="1"/>
            <a:r>
              <a:rPr lang="de-DE" noProof="0" dirty="0" smtClean="0"/>
              <a:t>(-) Größerer Befehlssatz (Software, Hardware, Lernkurve)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b="1" noProof="0" dirty="0" smtClean="0"/>
              <a:t>Memory-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  <a:endParaRPr lang="de-DE" noProof="0" dirty="0" smtClean="0"/>
          </a:p>
          <a:p>
            <a:pPr lvl="1"/>
            <a:r>
              <a:rPr lang="de-DE" noProof="0" dirty="0" smtClean="0"/>
              <a:t>Ein Teil des Arbeitsspeichers ist "virtuell" für die Peripherie reserviert. </a:t>
            </a:r>
          </a:p>
          <a:p>
            <a:pPr lvl="1"/>
            <a:r>
              <a:rPr lang="de-DE" noProof="0" dirty="0" smtClean="0"/>
              <a:t>(+) Einheitlicher Zugriff auf "normalen" Speicher und Peripherie-Daten</a:t>
            </a:r>
          </a:p>
          <a:p>
            <a:pPr lvl="1"/>
            <a:r>
              <a:rPr lang="de-DE" noProof="0" dirty="0" smtClean="0"/>
              <a:t>(-) Verlust eines Teils des Speicherraums</a:t>
            </a:r>
          </a:p>
          <a:p>
            <a:pPr lvl="1"/>
            <a:r>
              <a:rPr lang="de-DE" b="1" noProof="0" dirty="0" smtClean="0"/>
              <a:t>Variablen, die auf den </a:t>
            </a:r>
            <a:r>
              <a:rPr lang="de-DE" b="1" noProof="0" dirty="0" err="1" smtClean="0"/>
              <a:t>gemappten</a:t>
            </a:r>
            <a:r>
              <a:rPr lang="de-DE" b="1" noProof="0" dirty="0" smtClean="0"/>
              <a:t> Adressraum zugreifen, müssen 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de-DE" b="1" noProof="0" dirty="0" smtClean="0"/>
              <a:t> sein, da sich die Werte der Peripherie jederzeit ändern können!</a:t>
            </a: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7740352" y="2714591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6789792" y="1671183"/>
            <a:ext cx="720080" cy="1726776"/>
            <a:chOff x="6789792" y="2229768"/>
            <a:chExt cx="720080" cy="1726776"/>
          </a:xfrm>
        </p:grpSpPr>
        <p:sp>
          <p:nvSpPr>
            <p:cNvPr id="12" name="Rechteck 1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789792" y="2517800"/>
              <a:ext cx="720080" cy="6113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7854170" y="3047991"/>
            <a:ext cx="4924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I/O</a:t>
            </a:r>
            <a:endParaRPr lang="en-US"/>
          </a:p>
        </p:txBody>
      </p:sp>
      <p:sp>
        <p:nvSpPr>
          <p:cNvPr id="20" name="Rechteck 19"/>
          <p:cNvSpPr/>
          <p:nvPr/>
        </p:nvSpPr>
        <p:spPr bwMode="auto">
          <a:xfrm>
            <a:off x="6790709" y="4904456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I/O</a:t>
            </a:r>
            <a:endParaRPr lang="en-US" sz="140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6789792" y="4293096"/>
            <a:ext cx="720080" cy="1726776"/>
            <a:chOff x="6789792" y="2229768"/>
            <a:chExt cx="720080" cy="1726776"/>
          </a:xfrm>
        </p:grpSpPr>
        <p:sp>
          <p:nvSpPr>
            <p:cNvPr id="22" name="Rechteck 2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6789792" y="2517800"/>
              <a:ext cx="720080" cy="3233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pic>
        <p:nvPicPr>
          <p:cNvPr id="28" name="Grafik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84136"/>
            <a:ext cx="627248" cy="62724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90" y="4742792"/>
            <a:ext cx="627248" cy="627248"/>
          </a:xfrm>
          <a:prstGeom prst="rect">
            <a:avLst/>
          </a:prstGeom>
        </p:spPr>
      </p:pic>
      <p:cxnSp>
        <p:nvCxnSpPr>
          <p:cNvPr id="31" name="Gerade Verbindung mit Pfeil 30"/>
          <p:cNvCxnSpPr/>
          <p:nvPr/>
        </p:nvCxnSpPr>
        <p:spPr bwMode="auto">
          <a:xfrm flipH="1" flipV="1">
            <a:off x="7527512" y="49411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/>
          <p:cNvCxnSpPr/>
          <p:nvPr/>
        </p:nvCxnSpPr>
        <p:spPr bwMode="auto">
          <a:xfrm flipH="1" flipV="1">
            <a:off x="7541184" y="50935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6" name="Gruppieren 35"/>
          <p:cNvGrpSpPr/>
          <p:nvPr/>
        </p:nvGrpSpPr>
        <p:grpSpPr>
          <a:xfrm rot="3600000">
            <a:off x="6936991" y="3525240"/>
            <a:ext cx="439352" cy="152400"/>
            <a:chOff x="6936991" y="3525240"/>
            <a:chExt cx="439352" cy="152400"/>
          </a:xfrm>
        </p:grpSpPr>
        <p:cxnSp>
          <p:nvCxnSpPr>
            <p:cNvPr id="34" name="Gerade Verbindung mit Pfeil 33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mit Pfeil 34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Gruppieren 36"/>
          <p:cNvGrpSpPr/>
          <p:nvPr/>
        </p:nvGrpSpPr>
        <p:grpSpPr>
          <a:xfrm rot="18000000">
            <a:off x="7849124" y="3537484"/>
            <a:ext cx="439352" cy="152400"/>
            <a:chOff x="6936991" y="3525240"/>
            <a:chExt cx="439352" cy="152400"/>
          </a:xfrm>
        </p:grpSpPr>
        <p:cxnSp>
          <p:nvCxnSpPr>
            <p:cNvPr id="38" name="Gerade Verbindung mit Pfeil 37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mit Pfeil 38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Textfeld 39"/>
          <p:cNvSpPr txBox="1"/>
          <p:nvPr/>
        </p:nvSpPr>
        <p:spPr>
          <a:xfrm>
            <a:off x="6457337" y="3571614"/>
            <a:ext cx="69281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 &amp;</a:t>
            </a:r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41" name="Textfeld 40"/>
          <p:cNvSpPr txBox="1"/>
          <p:nvPr/>
        </p:nvSpPr>
        <p:spPr>
          <a:xfrm>
            <a:off x="8074370" y="3571614"/>
            <a:ext cx="881973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loadIO &amp;</a:t>
            </a:r>
          </a:p>
          <a:p>
            <a:r>
              <a:rPr lang="en-US" sz="1400" smtClean="0"/>
              <a:t>storeIO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21492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Experimentierboard - Eckdaten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Evaluationsboard FM4-176L-S6E2CC-ETH</a:t>
            </a:r>
          </a:p>
          <a:p>
            <a:pPr lvl="1"/>
            <a:r>
              <a:rPr lang="de-DE" noProof="0" dirty="0" smtClean="0"/>
              <a:t>200MHz ARM® Cortex®-M4 von </a:t>
            </a:r>
            <a:r>
              <a:rPr lang="de-DE" noProof="0" dirty="0" err="1" smtClean="0"/>
              <a:t>Cypress</a:t>
            </a:r>
            <a:endParaRPr lang="de-DE" noProof="0" dirty="0" smtClean="0"/>
          </a:p>
          <a:p>
            <a:pPr lvl="1"/>
            <a:r>
              <a:rPr lang="de-DE" noProof="0" dirty="0" smtClean="0"/>
              <a:t>2MB Flash, 256KB SRAM, 190 GPIOs</a:t>
            </a:r>
          </a:p>
          <a:p>
            <a:pPr lvl="1"/>
            <a:r>
              <a:rPr lang="de-DE" noProof="0" dirty="0" smtClean="0"/>
              <a:t>Schnittstellen: Ethernet, USB </a:t>
            </a:r>
            <a:r>
              <a:rPr lang="de-DE" noProof="0" dirty="0" err="1" smtClean="0"/>
              <a:t>host+device</a:t>
            </a:r>
            <a:r>
              <a:rPr lang="de-DE" noProof="0" dirty="0" smtClean="0"/>
              <a:t>,</a:t>
            </a:r>
            <a:br>
              <a:rPr lang="de-DE" noProof="0" dirty="0" smtClean="0"/>
            </a:br>
            <a:r>
              <a:rPr lang="de-DE" noProof="0" dirty="0" smtClean="0"/>
              <a:t>CAN, LIN, SPI, I2S, I2C, UART, Taster,</a:t>
            </a:r>
            <a:br>
              <a:rPr lang="de-DE" noProof="0" dirty="0" smtClean="0"/>
            </a:br>
            <a:r>
              <a:rPr lang="de-DE" noProof="0" dirty="0" smtClean="0"/>
              <a:t>digital und analog, JTAG-Debugging</a:t>
            </a:r>
          </a:p>
          <a:p>
            <a:pPr lvl="1"/>
            <a:r>
              <a:rPr lang="de-DE" noProof="0" dirty="0" err="1" smtClean="0"/>
              <a:t>Arduino</a:t>
            </a:r>
            <a:r>
              <a:rPr lang="de-DE" noProof="0" dirty="0" smtClean="0"/>
              <a:t>-Uno-kompatibel</a:t>
            </a:r>
          </a:p>
          <a:p>
            <a:pPr lvl="1"/>
            <a:r>
              <a:rPr lang="de-DE" noProof="0" dirty="0" smtClean="0"/>
              <a:t>Sensoren: Beschleunigung, Licht</a:t>
            </a:r>
          </a:p>
          <a:p>
            <a:r>
              <a:rPr lang="de-DE" b="1" noProof="0" dirty="0" err="1" smtClean="0"/>
              <a:t>Touchdisplay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Adafruit</a:t>
            </a:r>
            <a:r>
              <a:rPr lang="de-DE" b="1" noProof="0" dirty="0" smtClean="0"/>
              <a:t> HXD8357D</a:t>
            </a:r>
          </a:p>
          <a:p>
            <a:pPr lvl="1"/>
            <a:r>
              <a:rPr lang="de-DE" noProof="0" dirty="0" smtClean="0"/>
              <a:t>3.5'', 320x480px </a:t>
            </a:r>
          </a:p>
          <a:p>
            <a:pPr lvl="1"/>
            <a:r>
              <a:rPr lang="de-DE" noProof="0" dirty="0" err="1" smtClean="0"/>
              <a:t>Resistives</a:t>
            </a:r>
            <a:r>
              <a:rPr lang="de-DE" noProof="0" dirty="0" smtClean="0"/>
              <a:t> Touch</a:t>
            </a:r>
          </a:p>
          <a:p>
            <a:pPr lvl="1"/>
            <a:r>
              <a:rPr lang="de-DE" noProof="0" dirty="0" smtClean="0"/>
              <a:t>SD-Kartenleser</a:t>
            </a:r>
          </a:p>
          <a:p>
            <a:r>
              <a:rPr lang="de-DE" b="1" noProof="0" dirty="0" smtClean="0"/>
              <a:t>2-Achsen Analog-Joystick</a:t>
            </a:r>
          </a:p>
          <a:p>
            <a:pPr lvl="1"/>
            <a:r>
              <a:rPr lang="de-DE" noProof="0" dirty="0" smtClean="0"/>
              <a:t>X,Y und Drucktaster</a:t>
            </a:r>
          </a:p>
          <a:p>
            <a:pPr lvl="1"/>
            <a:r>
              <a:rPr lang="de-DE" noProof="0" dirty="0" smtClean="0"/>
              <a:t>PS2 Look-and-</a:t>
            </a:r>
            <a:r>
              <a:rPr lang="de-DE" noProof="0" dirty="0" err="1" smtClean="0"/>
              <a:t>Feel</a:t>
            </a:r>
            <a:endParaRPr lang="de-DE" noProof="0" dirty="0" smtClean="0"/>
          </a:p>
          <a:p>
            <a:r>
              <a:rPr lang="de-DE" b="1" noProof="0" dirty="0" err="1" smtClean="0"/>
              <a:t>Breadboard</a:t>
            </a:r>
            <a:endParaRPr lang="de-DE" b="1" noProof="0" dirty="0" smtClean="0"/>
          </a:p>
          <a:p>
            <a:pPr lvl="1"/>
            <a:r>
              <a:rPr lang="de-DE" noProof="0" dirty="0" smtClean="0"/>
              <a:t>400 Kontakte</a:t>
            </a:r>
          </a:p>
          <a:p>
            <a:pPr lvl="1"/>
            <a:r>
              <a:rPr lang="de-DE" noProof="0" dirty="0" smtClean="0"/>
              <a:t>Zum freien Experimentieren</a:t>
            </a:r>
          </a:p>
          <a:p>
            <a:pPr lvl="1"/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8" y="1498551"/>
            <a:ext cx="3888432" cy="322637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88686" y="5896162"/>
            <a:ext cx="7830616" cy="56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/>
          </a:p>
          <a:p>
            <a:pPr algn="r"/>
            <a:r>
              <a:rPr lang="en-US" sz="1100">
                <a:hlinkClick r:id="rId3"/>
              </a:rPr>
              <a:t>https://www.adafruit.com/product/2050</a:t>
            </a:r>
            <a:r>
              <a:rPr lang="en-US" sz="1100"/>
              <a:t> </a:t>
            </a:r>
            <a:endParaRPr lang="en-US" sz="1100" smtClean="0">
              <a:hlinkClick r:id="rId4"/>
            </a:endParaRPr>
          </a:p>
          <a:p>
            <a:pPr algn="r"/>
            <a:r>
              <a:rPr lang="en-US" sz="1100" smtClean="0">
                <a:hlinkClick r:id="rId4"/>
              </a:rPr>
              <a:t>http</a:t>
            </a:r>
            <a:r>
              <a:rPr lang="en-US" sz="1100">
                <a:hlinkClick r:id="rId4"/>
              </a:rPr>
              <a:t>://</a:t>
            </a:r>
            <a:r>
              <a:rPr lang="en-US" sz="1100" smtClean="0">
                <a:hlinkClick r:id="rId4"/>
              </a:rPr>
              <a:t>www.cypress.com/documentation/development-kitsboards/sk-fm4-176l-s6e2cc-fm4-family-quick-start-guide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15237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Beispiel:</a:t>
            </a:r>
            <a:br>
              <a:rPr lang="de-DE" altLang="de-DE" noProof="0" dirty="0" smtClean="0"/>
            </a:br>
            <a:r>
              <a:rPr lang="de-DE" altLang="de-DE" noProof="0" dirty="0" smtClean="0"/>
              <a:t>Aufzugsimulation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Aufzugstrategie</a:t>
            </a:r>
            <a:r>
              <a:rPr lang="de-DE" dirty="0" smtClean="0">
                <a:solidFill>
                  <a:schemeClr val="bg1"/>
                </a:solidFill>
              </a:rPr>
              <a:t> legt Abarbeitungsreihenfolge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fest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 smtClean="0">
                <a:solidFill>
                  <a:schemeClr val="bg1"/>
                </a:solidFill>
              </a:rPr>
              <a:t>Metriken/Optimierungsziele</a:t>
            </a:r>
            <a:r>
              <a:rPr lang="de-DE" b="1" dirty="0">
                <a:solidFill>
                  <a:schemeClr val="bg1"/>
                </a:solidFill>
              </a:rPr>
              <a:t>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Viel Spaß!</a:t>
            </a:r>
          </a:p>
        </p:txBody>
      </p:sp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12" y="1700808"/>
            <a:ext cx="5184576" cy="43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271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2889250"/>
            <a:ext cx="3616325" cy="296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C für Microcontroller – Einführung</a:t>
            </a:r>
            <a:endParaRPr lang="de-DE" altLang="de-DE" noProof="0" dirty="0"/>
          </a:p>
        </p:txBody>
      </p:sp>
      <p:sp>
        <p:nvSpPr>
          <p:cNvPr id="2" name="Rechteck 1"/>
          <p:cNvSpPr/>
          <p:nvPr/>
        </p:nvSpPr>
        <p:spPr bwMode="auto">
          <a:xfrm>
            <a:off x="3203848" y="2060848"/>
            <a:ext cx="5400600" cy="4104456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Dieser Abschnitt bezieht sich auf die alte Plattform des C/C++-Praktikums, die bis 2016 genutzt wurde.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0213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Entwicklungsboard</a:t>
            </a:r>
          </a:p>
        </p:txBody>
      </p:sp>
      <p:sp>
        <p:nvSpPr>
          <p:cNvPr id="4098" name="Rectangle 1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4968875"/>
          </a:xfrm>
        </p:spPr>
        <p:txBody>
          <a:bodyPr/>
          <a:lstStyle/>
          <a:p>
            <a:pPr marL="179388" indent="-177800">
              <a:buClrTx/>
              <a:buFontTx/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b="1" noProof="0" dirty="0" smtClean="0"/>
              <a:t>MB96F348HSB Mikrocontroller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Prozessortaktung: bis 56 MHz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RAM: 24 </a:t>
            </a:r>
            <a:r>
              <a:rPr lang="de-DE" altLang="de-DE" noProof="0" dirty="0" err="1" smtClean="0"/>
              <a:t>KiB</a:t>
            </a:r>
            <a:endParaRPr lang="de-DE" altLang="de-DE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Flash: 576 </a:t>
            </a:r>
            <a:r>
              <a:rPr lang="de-DE" altLang="de-DE" noProof="0" dirty="0" err="1" smtClean="0"/>
              <a:t>KiB</a:t>
            </a:r>
            <a:endParaRPr lang="de-DE" altLang="de-DE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82 I/O Pins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Analog/Digital-Wandler mit 24 Kanälen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CAN / UART</a:t>
            </a:r>
          </a:p>
          <a:p>
            <a:pPr marL="179388" indent="-177800">
              <a:buClrTx/>
              <a:buFontTx/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b="1" noProof="0" dirty="0" smtClean="0"/>
              <a:t/>
            </a:r>
            <a:br>
              <a:rPr lang="de-DE" altLang="de-DE" b="1" noProof="0" dirty="0" smtClean="0"/>
            </a:br>
            <a:r>
              <a:rPr lang="de-DE" altLang="de-DE" b="1" noProof="0" dirty="0" err="1" smtClean="0"/>
              <a:t>Starterkit</a:t>
            </a:r>
            <a:r>
              <a:rPr lang="de-DE" altLang="de-DE" b="1" noProof="0" dirty="0" smtClean="0"/>
              <a:t> SK-16FX-EUROscope</a:t>
            </a:r>
            <a:br>
              <a:rPr lang="de-DE" altLang="de-DE" b="1" noProof="0" dirty="0" smtClean="0"/>
            </a:br>
            <a:endParaRPr lang="de-DE" altLang="de-DE" b="1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Zwei 7-Segment-Anzeigen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Zwei Druckschalter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Stromversorgung über USB (5V)</a:t>
            </a:r>
          </a:p>
        </p:txBody>
      </p:sp>
      <p:pic>
        <p:nvPicPr>
          <p:cNvPr id="410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363" y="2128838"/>
            <a:ext cx="4216400" cy="367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Ellipse 8"/>
          <p:cNvSpPr/>
          <p:nvPr/>
        </p:nvSpPr>
        <p:spPr bwMode="auto">
          <a:xfrm>
            <a:off x="6928465" y="3501008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Ellipse 9"/>
          <p:cNvSpPr>
            <a:spLocks noChangeAspect="1"/>
          </p:cNvSpPr>
          <p:nvPr/>
        </p:nvSpPr>
        <p:spPr bwMode="auto">
          <a:xfrm>
            <a:off x="3425126" y="4725144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Ellipse 10"/>
          <p:cNvSpPr>
            <a:spLocks noChangeAspect="1"/>
          </p:cNvSpPr>
          <p:nvPr/>
        </p:nvSpPr>
        <p:spPr bwMode="auto">
          <a:xfrm>
            <a:off x="2678739" y="5376663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6928464" y="5352974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Ellipse 12"/>
          <p:cNvSpPr/>
          <p:nvPr/>
        </p:nvSpPr>
        <p:spPr bwMode="auto">
          <a:xfrm>
            <a:off x="7268278" y="1743831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3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Ellipse 13"/>
          <p:cNvSpPr>
            <a:spLocks noChangeAspect="1"/>
          </p:cNvSpPr>
          <p:nvPr/>
        </p:nvSpPr>
        <p:spPr bwMode="auto">
          <a:xfrm>
            <a:off x="4028485" y="5965826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3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722929" y="1822412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>
                <a:solidFill>
                  <a:schemeClr val="bg1"/>
                </a:solidFill>
                <a:latin typeface="+mj-lt"/>
              </a:rPr>
              <a:t>4</a:t>
            </a:r>
          </a:p>
        </p:txBody>
      </p:sp>
      <p:sp>
        <p:nvSpPr>
          <p:cNvPr id="16" name="Ellipse 15"/>
          <p:cNvSpPr>
            <a:spLocks/>
          </p:cNvSpPr>
          <p:nvPr/>
        </p:nvSpPr>
        <p:spPr bwMode="auto">
          <a:xfrm>
            <a:off x="2031276" y="3501008"/>
            <a:ext cx="433318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4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Abgerundete rechteckige Legende 1"/>
          <p:cNvSpPr/>
          <p:nvPr/>
        </p:nvSpPr>
        <p:spPr bwMode="auto">
          <a:xfrm>
            <a:off x="5292080" y="3068960"/>
            <a:ext cx="914400" cy="612648"/>
          </a:xfrm>
          <a:prstGeom prst="wedgeRoundRectCallou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" name="Abgerundete rechteckige Legende 2"/>
          <p:cNvSpPr/>
          <p:nvPr/>
        </p:nvSpPr>
        <p:spPr bwMode="auto">
          <a:xfrm>
            <a:off x="4309120" y="1327150"/>
            <a:ext cx="2423120" cy="405880"/>
          </a:xfrm>
          <a:prstGeom prst="wedgeRoundRectCallout">
            <a:avLst>
              <a:gd name="adj1" fmla="val -21484"/>
              <a:gd name="adj2" fmla="val 370548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 für Programmierung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 für Ausführung</a:t>
            </a:r>
            <a:endParaRPr lang="en-US" sz="1400" b="1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423440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Erweiterungen gegenüber der Standardausführung</a:t>
            </a:r>
          </a:p>
        </p:txBody>
      </p:sp>
      <p:sp>
        <p:nvSpPr>
          <p:cNvPr id="5123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250824" y="1484313"/>
            <a:ext cx="4681215" cy="4968875"/>
          </a:xfrm>
        </p:spPr>
        <p:txBody>
          <a:bodyPr/>
          <a:lstStyle/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noProof="0" dirty="0" smtClean="0"/>
              <a:t>LC-Display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AV128641 von </a:t>
            </a:r>
            <a:r>
              <a:rPr lang="de-DE" altLang="de-DE" noProof="0" dirty="0" err="1" smtClean="0"/>
              <a:t>Anag</a:t>
            </a:r>
            <a:r>
              <a:rPr lang="de-DE" altLang="de-DE" noProof="0" dirty="0" smtClean="0"/>
              <a:t> Vision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Vollgraphisch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128 x 64 Pixel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/>
              <a:t>H</a:t>
            </a:r>
            <a:r>
              <a:rPr lang="de-DE" altLang="de-DE" noProof="0" dirty="0" smtClean="0"/>
              <a:t>intergrundbeleuchtet</a:t>
            </a:r>
          </a:p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noProof="0" dirty="0" smtClean="0"/>
              <a:t>Zwei Schiebepotentiometer</a:t>
            </a:r>
          </a:p>
        </p:txBody>
      </p:sp>
      <p:pic>
        <p:nvPicPr>
          <p:cNvPr id="5124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003" y="2348881"/>
            <a:ext cx="4654002" cy="3816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Ellipse 4"/>
          <p:cNvSpPr/>
          <p:nvPr/>
        </p:nvSpPr>
        <p:spPr bwMode="auto">
          <a:xfrm>
            <a:off x="6498470" y="1901062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6" name="Ellipse 5"/>
          <p:cNvSpPr/>
          <p:nvPr/>
        </p:nvSpPr>
        <p:spPr bwMode="auto">
          <a:xfrm>
            <a:off x="7787212" y="2446166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Ellipse 7"/>
          <p:cNvSpPr/>
          <p:nvPr/>
        </p:nvSpPr>
        <p:spPr bwMode="auto">
          <a:xfrm>
            <a:off x="8244408" y="3662324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4570978" y="3446324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Ellipse 9"/>
          <p:cNvSpPr/>
          <p:nvPr/>
        </p:nvSpPr>
        <p:spPr bwMode="auto">
          <a:xfrm>
            <a:off x="2161791" y="1550312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099683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C-Compiler</a:t>
            </a:r>
          </a:p>
        </p:txBody>
      </p:sp>
      <p:sp>
        <p:nvSpPr>
          <p:cNvPr id="6147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altLang="de-DE" noProof="0" dirty="0" smtClean="0"/>
              <a:t>Von </a:t>
            </a:r>
            <a:r>
              <a:rPr lang="de-DE" altLang="de-DE" b="1" noProof="0" dirty="0" smtClean="0"/>
              <a:t>Fujitsu </a:t>
            </a:r>
            <a:r>
              <a:rPr lang="de-DE" altLang="de-DE" b="1" noProof="0" dirty="0" err="1" smtClean="0"/>
              <a:t>Microelectronics</a:t>
            </a:r>
            <a:r>
              <a:rPr lang="de-DE" altLang="de-DE" b="1" noProof="0" dirty="0" smtClean="0"/>
              <a:t> Ltd.</a:t>
            </a:r>
          </a:p>
          <a:p>
            <a:pPr lvl="2"/>
            <a:r>
              <a:rPr lang="de-DE" altLang="de-DE" noProof="0" dirty="0" smtClean="0"/>
              <a:t>Später: </a:t>
            </a:r>
            <a:r>
              <a:rPr lang="de-DE" altLang="de-DE" noProof="0" dirty="0" err="1" smtClean="0"/>
              <a:t>Spansion</a:t>
            </a:r>
            <a:r>
              <a:rPr lang="de-DE" altLang="de-DE" noProof="0" dirty="0" smtClean="0"/>
              <a:t> – Heute: </a:t>
            </a:r>
            <a:r>
              <a:rPr lang="de-DE" altLang="de-DE" noProof="0" dirty="0" err="1" smtClean="0"/>
              <a:t>Cypress</a:t>
            </a:r>
            <a:endParaRPr lang="de-DE" altLang="de-DE" noProof="0" dirty="0" smtClean="0"/>
          </a:p>
          <a:p>
            <a:pPr lvl="1"/>
            <a:endParaRPr lang="de-DE" altLang="de-DE" noProof="0" dirty="0" smtClean="0"/>
          </a:p>
          <a:p>
            <a:pPr lvl="1"/>
            <a:r>
              <a:rPr lang="de-DE" altLang="de-DE" noProof="0" dirty="0" smtClean="0"/>
              <a:t>Unterstützt nur </a:t>
            </a:r>
            <a:r>
              <a:rPr lang="de-DE" altLang="de-DE" b="1" noProof="0" dirty="0" smtClean="0"/>
              <a:t>ANSI C90, </a:t>
            </a:r>
          </a:p>
          <a:p>
            <a:pPr lvl="2"/>
            <a:r>
              <a:rPr lang="de-DE" altLang="de-DE" noProof="0" dirty="0"/>
              <a:t>Z</a:t>
            </a:r>
            <a:r>
              <a:rPr lang="de-DE" altLang="de-DE" noProof="0" dirty="0" smtClean="0"/>
              <a:t>usätzlich auch </a:t>
            </a:r>
            <a:r>
              <a:rPr lang="de-DE" altLang="de-DE" b="1" noProof="0" dirty="0" smtClean="0"/>
              <a:t>einzeilige Kommentare ( </a:t>
            </a:r>
            <a:r>
              <a:rPr lang="de-DE" alt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de-DE" altLang="de-DE" b="1" noProof="0" dirty="0" smtClean="0"/>
              <a:t> )</a:t>
            </a:r>
          </a:p>
          <a:p>
            <a:pPr lvl="2"/>
            <a:r>
              <a:rPr lang="de-DE" altLang="de-DE" noProof="0" dirty="0" smtClean="0"/>
              <a:t>Variablendeklaration </a:t>
            </a:r>
            <a:r>
              <a:rPr lang="de-DE" altLang="de-DE" b="1" noProof="0" dirty="0" smtClean="0"/>
              <a:t>am Anfang einer Funktion </a:t>
            </a:r>
            <a:r>
              <a:rPr lang="de-DE" altLang="de-DE" noProof="0" dirty="0" smtClean="0"/>
              <a:t>(sogar Schleifenzähler)</a:t>
            </a:r>
          </a:p>
          <a:p>
            <a:pPr lvl="2"/>
            <a:endParaRPr lang="de-DE" altLang="de-DE" noProof="0" dirty="0" smtClean="0"/>
          </a:p>
          <a:p>
            <a:pPr lvl="1"/>
            <a:r>
              <a:rPr lang="de-DE" altLang="de-DE" b="1" noProof="0" dirty="0" err="1" smtClean="0"/>
              <a:t>Busy</a:t>
            </a:r>
            <a:r>
              <a:rPr lang="de-DE" altLang="de-DE" b="1" noProof="0" dirty="0" smtClean="0"/>
              <a:t> Waiting</a:t>
            </a:r>
            <a:r>
              <a:rPr lang="de-DE" altLang="de-DE" noProof="0" dirty="0" smtClean="0"/>
              <a:t>: Compiler enthält eine interne Funktion namens </a:t>
            </a:r>
            <a:r>
              <a:rPr lang="de-DE" altLang="de-DE" b="1" noProof="0" dirty="0" smtClean="0"/>
              <a:t>__</a:t>
            </a:r>
            <a:r>
              <a:rPr lang="de-DE" altLang="de-DE" b="1" noProof="0" dirty="0" err="1" smtClean="0"/>
              <a:t>wait_nop</a:t>
            </a:r>
            <a:r>
              <a:rPr lang="de-DE" altLang="de-DE" b="1" noProof="0" dirty="0" smtClean="0"/>
              <a:t>()</a:t>
            </a:r>
            <a:r>
              <a:rPr lang="de-DE" altLang="de-DE" noProof="0" dirty="0" smtClean="0"/>
              <a:t>, die eine CPU-Instruktion zum Warten für einen Taktzyklus ("NOP") auslöst</a:t>
            </a:r>
          </a:p>
          <a:p>
            <a:pPr lvl="1"/>
            <a:endParaRPr lang="de-DE" altLang="de-DE" noProof="0" dirty="0" smtClean="0"/>
          </a:p>
          <a:p>
            <a:pPr lvl="1"/>
            <a:r>
              <a:rPr lang="de-DE" altLang="de-DE" b="1" noProof="0" dirty="0" smtClean="0"/>
              <a:t>Konstanten</a:t>
            </a:r>
            <a:r>
              <a:rPr lang="de-DE" altLang="de-DE" noProof="0" dirty="0" smtClean="0"/>
              <a:t> werden standardmäßig im </a:t>
            </a:r>
            <a:r>
              <a:rPr lang="de-DE" altLang="de-DE" b="1" noProof="0" dirty="0" smtClean="0"/>
              <a:t>ROM</a:t>
            </a:r>
            <a:r>
              <a:rPr lang="de-DE" altLang="de-DE" noProof="0" dirty="0" smtClean="0"/>
              <a:t> gespeichert, nicht im RAM (RAM ist wertvoll, da nur 24 </a:t>
            </a:r>
            <a:r>
              <a:rPr lang="de-DE" altLang="de-DE" noProof="0" dirty="0" err="1" smtClean="0"/>
              <a:t>KiB</a:t>
            </a:r>
            <a:r>
              <a:rPr lang="de-DE" altLang="de-DE" noProof="0" dirty="0" smtClean="0"/>
              <a:t> zur Verfügung stehen)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21613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Mikrocontroller: Keine standardisierte "Umgebung"</a:t>
            </a:r>
          </a:p>
        </p:txBody>
      </p:sp>
      <p:sp>
        <p:nvSpPr>
          <p:cNvPr id="7171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altLang="de-DE" noProof="0" dirty="0" smtClean="0"/>
              <a:t>Compiler kann nicht wissen, welche Komponenten angeschlossen sind</a:t>
            </a:r>
          </a:p>
          <a:p>
            <a:pPr lvl="1"/>
            <a:endParaRPr lang="de-DE" altLang="de-DE" noProof="0" dirty="0" smtClean="0"/>
          </a:p>
          <a:p>
            <a:pPr lvl="1"/>
            <a:r>
              <a:rPr lang="de-DE" altLang="de-DE" noProof="0" dirty="0" smtClean="0"/>
              <a:t>Es gibt </a:t>
            </a:r>
            <a:r>
              <a:rPr lang="de-DE" altLang="de-DE" b="1" noProof="0" dirty="0" smtClean="0"/>
              <a:t>keine Ausgabe über </a:t>
            </a:r>
            <a:r>
              <a:rPr lang="de-DE" altLang="de-DE" b="1" noProof="0" dirty="0" err="1" smtClean="0"/>
              <a:t>printf</a:t>
            </a:r>
            <a:r>
              <a:rPr lang="de-DE" altLang="de-DE" b="1" noProof="0" dirty="0" smtClean="0"/>
              <a:t>()</a:t>
            </a:r>
          </a:p>
          <a:p>
            <a:pPr lvl="2"/>
            <a:r>
              <a:rPr lang="de-DE" altLang="de-DE" noProof="0" dirty="0" smtClean="0"/>
              <a:t>Alternative: 7-Segment-Anzeige, LCD(, LEDs) </a:t>
            </a:r>
          </a:p>
          <a:p>
            <a:pPr lvl="2"/>
            <a:r>
              <a:rPr lang="de-DE" altLang="de-DE" noProof="0" dirty="0" smtClean="0">
                <a:sym typeface="Wingdings" panose="05000000000000000000" pitchFamily="2" charset="2"/>
              </a:rPr>
              <a:t>Es ist sehr empfehlenswert, sich eine eigene kleine Debugging-Bibliothek zu schreiben</a:t>
            </a:r>
            <a:endParaRPr lang="de-DE" altLang="de-DE" noProof="0" dirty="0" smtClean="0"/>
          </a:p>
          <a:p>
            <a:pPr lvl="2"/>
            <a:endParaRPr lang="de-DE" altLang="de-DE" noProof="0" dirty="0" smtClean="0"/>
          </a:p>
          <a:p>
            <a:pPr lvl="1"/>
            <a:r>
              <a:rPr lang="de-DE" altLang="de-DE" noProof="0" dirty="0" smtClean="0"/>
              <a:t>Ansteuerung externer Komponenten muss vom Entwickler selber durchgeführt werden</a:t>
            </a:r>
          </a:p>
          <a:p>
            <a:pPr lvl="2"/>
            <a:r>
              <a:rPr lang="de-DE" altLang="de-DE" noProof="0" dirty="0"/>
              <a:t>W</a:t>
            </a:r>
            <a:r>
              <a:rPr lang="de-DE" altLang="de-DE" noProof="0" dirty="0" smtClean="0"/>
              <a:t>ird zum Teil unterstützt durch fertige Bibliotheken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22890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Mikrocontroller: Register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Umfangreiche und flexible Hardware → erfordert Konfiguration</a:t>
            </a:r>
          </a:p>
          <a:p>
            <a:pPr lvl="1"/>
            <a:r>
              <a:rPr lang="de-DE" altLang="de-DE" noProof="0" dirty="0" smtClean="0"/>
              <a:t>Realisiert über Register</a:t>
            </a:r>
          </a:p>
          <a:p>
            <a:pPr lvl="2"/>
            <a:r>
              <a:rPr lang="de-DE" altLang="de-DE" noProof="0" dirty="0" smtClean="0"/>
              <a:t>Im Controller integrierte "Variablen" mit unterschiedlicher Größe</a:t>
            </a:r>
          </a:p>
          <a:p>
            <a:pPr lvl="2"/>
            <a:r>
              <a:rPr lang="de-DE" altLang="de-DE" noProof="0" dirty="0" smtClean="0"/>
              <a:t>Zugriff im Code </a:t>
            </a:r>
            <a:r>
              <a:rPr lang="de-DE" altLang="de-DE" noProof="0" smtClean="0"/>
              <a:t>über Präprozessor-Konstanten </a:t>
            </a:r>
            <a:r>
              <a:rPr lang="de-DE" altLang="de-DE" noProof="0" dirty="0" smtClean="0"/>
              <a:t>(z.B. PDR00, DDR01,…)</a:t>
            </a:r>
          </a:p>
          <a:p>
            <a:pPr lvl="2"/>
            <a:r>
              <a:rPr lang="de-DE" altLang="de-DE" noProof="0" dirty="0" smtClean="0"/>
              <a:t>Bedeutung unterschiedlich je nach Register</a:t>
            </a:r>
          </a:p>
          <a:p>
            <a:pPr lvl="3"/>
            <a:r>
              <a:rPr lang="de-DE" altLang="de-DE" noProof="0" dirty="0" smtClean="0"/>
              <a:t>Ganzes oder Teil des Registers als Zahlenwert, z.B. als Zähler</a:t>
            </a:r>
          </a:p>
          <a:p>
            <a:pPr lvl="3"/>
            <a:r>
              <a:rPr lang="de-DE" altLang="de-DE" noProof="0" dirty="0" smtClean="0"/>
              <a:t>Einzelne Bits als "Schalter/Switch" für bestimmte Funktion, z.B. einzelnes Ausgangspin auf High oder Low</a:t>
            </a:r>
          </a:p>
          <a:p>
            <a:endParaRPr lang="de-DE" altLang="de-DE" noProof="0" dirty="0" smtClean="0"/>
          </a:p>
          <a:p>
            <a:r>
              <a:rPr lang="de-DE" altLang="de-DE" b="1" noProof="0" dirty="0" smtClean="0"/>
              <a:t>Kommunikation mit Außenwelt über</a:t>
            </a:r>
          </a:p>
          <a:p>
            <a:pPr lvl="1"/>
            <a:r>
              <a:rPr lang="de-DE" altLang="de-DE" noProof="0" dirty="0" smtClean="0"/>
              <a:t>Einzelne digitale Ein/Ausgänge</a:t>
            </a:r>
          </a:p>
          <a:p>
            <a:pPr lvl="1"/>
            <a:r>
              <a:rPr lang="de-DE" altLang="de-DE" noProof="0" dirty="0" smtClean="0"/>
              <a:t>Analoge Eingänge</a:t>
            </a:r>
          </a:p>
          <a:p>
            <a:pPr lvl="1"/>
            <a:r>
              <a:rPr lang="de-DE" altLang="de-DE" noProof="0" dirty="0" smtClean="0"/>
              <a:t>Schnittstellen, z.B.</a:t>
            </a:r>
          </a:p>
          <a:p>
            <a:pPr lvl="2"/>
            <a:r>
              <a:rPr lang="de-DE" altLang="de-DE" noProof="0" dirty="0" smtClean="0"/>
              <a:t>UART (serielle Schnittstelle)</a:t>
            </a:r>
          </a:p>
          <a:p>
            <a:pPr lvl="2"/>
            <a:r>
              <a:rPr lang="de-DE" altLang="de-DE" noProof="0" dirty="0" smtClean="0"/>
              <a:t>CAN (serieller Bus)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95759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/>
              <a:t>Mikrocontroller: Digitale Ein/Ausgänge:</a:t>
            </a:r>
          </a:p>
        </p:txBody>
      </p:sp>
      <p:sp>
        <p:nvSpPr>
          <p:cNvPr id="9219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250824" y="1484313"/>
            <a:ext cx="5545312" cy="4465637"/>
          </a:xfrm>
        </p:spPr>
        <p:txBody>
          <a:bodyPr/>
          <a:lstStyle/>
          <a:p>
            <a:pPr marL="179388" lvl="1" indent="0"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2000" b="1" noProof="0" dirty="0" smtClean="0"/>
              <a:t>8 Pins </a:t>
            </a:r>
            <a:r>
              <a:rPr lang="de-DE" altLang="de-DE" sz="2000" noProof="0" dirty="0" smtClean="0"/>
              <a:t>= </a:t>
            </a:r>
            <a:r>
              <a:rPr lang="de-DE" altLang="de-DE" sz="2000" b="1" noProof="0" dirty="0" smtClean="0"/>
              <a:t>Port</a:t>
            </a:r>
            <a:br>
              <a:rPr lang="de-DE" altLang="de-DE" sz="2000" b="1" noProof="0" dirty="0" smtClean="0"/>
            </a:br>
            <a:r>
              <a:rPr lang="de-DE" altLang="de-DE" sz="1800" b="1" noProof="0" dirty="0" smtClean="0"/>
              <a:t> </a:t>
            </a:r>
            <a:endParaRPr lang="de-DE" altLang="de-DE" sz="2000" b="1" noProof="0" dirty="0" smtClean="0"/>
          </a:p>
          <a:p>
            <a:pPr marL="179388" lvl="1" indent="0"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2000" b="1" noProof="0" dirty="0" smtClean="0"/>
              <a:t>Je Pin mehrere Register, u.a.:</a:t>
            </a:r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noProof="0" dirty="0" smtClean="0"/>
              <a:t>Port-Data-Register (PDR)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Als </a:t>
            </a:r>
            <a:r>
              <a:rPr lang="de-DE" altLang="de-DE" sz="1600" i="1" noProof="0" dirty="0" smtClean="0"/>
              <a:t>Eingang</a:t>
            </a:r>
            <a:r>
              <a:rPr lang="de-DE" altLang="de-DE" sz="1600" noProof="0" dirty="0" smtClean="0"/>
              <a:t>: Abfrage des Zustandes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Als </a:t>
            </a:r>
            <a:r>
              <a:rPr lang="de-DE" altLang="de-DE" sz="1600" i="1" noProof="0" dirty="0"/>
              <a:t>Ausgang</a:t>
            </a:r>
            <a:r>
              <a:rPr lang="de-DE" altLang="de-DE" sz="1600" noProof="0" dirty="0" smtClean="0"/>
              <a:t>: Setzen des Pegels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z.B. </a:t>
            </a:r>
            <a:r>
              <a:rPr lang="de-DE" alt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PDR07_P0</a:t>
            </a:r>
            <a:r>
              <a:rPr lang="de-DE" altLang="de-DE" sz="1600" noProof="0" dirty="0" smtClean="0"/>
              <a:t/>
            </a:r>
            <a:br>
              <a:rPr lang="de-DE" altLang="de-DE" sz="1600" noProof="0" dirty="0" smtClean="0"/>
            </a:br>
            <a:endParaRPr lang="de-DE" altLang="de-DE" sz="1600" noProof="0" dirty="0" smtClean="0"/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noProof="0" dirty="0" smtClean="0"/>
              <a:t>Data-</a:t>
            </a:r>
            <a:r>
              <a:rPr lang="de-DE" altLang="de-DE" sz="1800" b="1" noProof="0" dirty="0" err="1" smtClean="0"/>
              <a:t>Direction</a:t>
            </a:r>
            <a:r>
              <a:rPr lang="de-DE" altLang="de-DE" sz="1800" b="1" noProof="0" dirty="0" smtClean="0"/>
              <a:t>-Register (DDR)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Setzen auf Eingang oder Ausgang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0 → Eingang, 1 → Ausgang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/>
              <a:t>z.B. </a:t>
            </a:r>
            <a:r>
              <a:rPr lang="de-DE" alt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DDR07_D0</a:t>
            </a:r>
            <a:r>
              <a:rPr lang="de-DE" altLang="de-DE" sz="1600" noProof="0" dirty="0" smtClean="0"/>
              <a:t/>
            </a:r>
            <a:br>
              <a:rPr lang="de-DE" altLang="de-DE" sz="1600" noProof="0" dirty="0" smtClean="0"/>
            </a:br>
            <a:endParaRPr lang="de-DE" altLang="de-DE" sz="1600" noProof="0" dirty="0" smtClean="0"/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noProof="0" dirty="0" smtClean="0"/>
              <a:t>Port-Input-</a:t>
            </a:r>
            <a:r>
              <a:rPr lang="de-DE" altLang="de-DE" sz="1800" b="1" noProof="0" dirty="0" err="1" smtClean="0"/>
              <a:t>Enable</a:t>
            </a:r>
            <a:r>
              <a:rPr lang="de-DE" altLang="de-DE" sz="1800" b="1" noProof="0" dirty="0" smtClean="0"/>
              <a:t>-Register (PIER)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Bei </a:t>
            </a:r>
            <a:r>
              <a:rPr lang="de-DE" altLang="de-DE" sz="1600" noProof="0" dirty="0" err="1" smtClean="0"/>
              <a:t>Eingangspin</a:t>
            </a:r>
            <a:r>
              <a:rPr lang="de-DE" altLang="de-DE" sz="1600" noProof="0" dirty="0" smtClean="0"/>
              <a:t> den Eingang aktiv schalten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/>
              <a:t>z.B. </a:t>
            </a:r>
            <a:r>
              <a:rPr lang="de-DE" alt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PIER07_IE0</a:t>
            </a:r>
            <a:endParaRPr lang="de-DE" altLang="de-DE" sz="16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22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3" r="49522" b="60205"/>
          <a:stretch>
            <a:fillRect/>
          </a:stretch>
        </p:blipFill>
        <p:spPr bwMode="auto">
          <a:xfrm>
            <a:off x="4860925" y="649288"/>
            <a:ext cx="4103688" cy="564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9523" r="49522" b="6020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Rechteck 4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77525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Beispielcode: Pins abfragen</a:t>
            </a:r>
          </a:p>
        </p:txBody>
      </p:sp>
      <p:sp>
        <p:nvSpPr>
          <p:cNvPr id="2" name="Gefaltete Ecke 1"/>
          <p:cNvSpPr/>
          <p:nvPr/>
        </p:nvSpPr>
        <p:spPr bwMode="auto">
          <a:xfrm>
            <a:off x="684213" y="1628800"/>
            <a:ext cx="7704211" cy="237626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l" eaLnBrk="1" hangingPunct="1"/>
            <a:r>
              <a:rPr lang="de-DE" altLang="de-DE" sz="1600" b="1" smtClean="0">
                <a:solidFill>
                  <a:srgbClr val="000000"/>
                </a:solidFill>
                <a:latin typeface="Courier New" pitchFamily="49" charset="0"/>
              </a:rPr>
              <a:t>/* 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Beispiel: Pins als Eingang */</a:t>
            </a:r>
          </a:p>
          <a:p>
            <a:pPr algn="l" eaLnBrk="1" hangingPunct="1"/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char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status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DDR07_D0 = 0;			// Pin 0 von Port 07 als Input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PIER07_IE0 = 1;		</a:t>
            </a:r>
            <a:r>
              <a:rPr lang="de-DE" altLang="de-DE" sz="1600" b="1" smtClean="0">
                <a:solidFill>
                  <a:srgbClr val="000000"/>
                </a:solidFill>
                <a:latin typeface="Courier New" pitchFamily="49" charset="0"/>
              </a:rPr>
              <a:t>// 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Pin 0 von Port 07 als Eingang aktiv</a:t>
            </a:r>
            <a:b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</a:br>
            <a:endParaRPr lang="de-DE" altLang="de-DE" sz="1600" b="1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status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= PDR07_P0;		// Pegel an Pin 0 von Port 07 abfragen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					</a:t>
            </a:r>
            <a:r>
              <a:rPr lang="de-DE" altLang="de-DE" sz="1600" b="1" smtClean="0">
                <a:solidFill>
                  <a:srgbClr val="000000"/>
                </a:solidFill>
                <a:latin typeface="Courier New" pitchFamily="49" charset="0"/>
              </a:rPr>
              <a:t>	// 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-&gt; Status des linken Tasters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97711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Beispielcode: 7-Segment-Anzeige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3501008"/>
            <a:ext cx="2947381" cy="2537271"/>
          </a:xfrm>
          <a:prstGeom prst="rect">
            <a:avLst/>
          </a:prstGeom>
        </p:spPr>
      </p:pic>
      <p:sp>
        <p:nvSpPr>
          <p:cNvPr id="6" name="Gefaltete Ecke 5"/>
          <p:cNvSpPr/>
          <p:nvPr/>
        </p:nvSpPr>
        <p:spPr bwMode="auto">
          <a:xfrm>
            <a:off x="684213" y="1628850"/>
            <a:ext cx="7704211" cy="187215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/* Beispiel: 7-Segment-Anzeige */</a:t>
            </a: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DDR00 = 0xff;	// Alle Pins von Port 00 als Output</a:t>
            </a: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PDR00 = 0xff;	// Alle Pins von Port 00 auf High-Pegel</a:t>
            </a: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				</a:t>
            </a:r>
            <a:r>
              <a:rPr lang="de-DE" altLang="de-DE" sz="1400" b="1" smtClean="0">
                <a:solidFill>
                  <a:srgbClr val="000000"/>
                </a:solidFill>
                <a:latin typeface="Courier New" pitchFamily="49" charset="0"/>
              </a:rPr>
              <a:t>// </a:t>
            </a:r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-&gt; Rechte 7-Segment-Anzeige komplett aus</a:t>
            </a:r>
            <a:b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</a:br>
            <a:endParaRPr lang="de-DE" altLang="de-DE" sz="1400" b="1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PDR00_P7 = 0;	// Pin 7 von Port 00 auf Low-Pegel</a:t>
            </a: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				</a:t>
            </a:r>
            <a:r>
              <a:rPr lang="de-DE" altLang="de-DE" sz="1400" b="1" smtClean="0">
                <a:solidFill>
                  <a:srgbClr val="000000"/>
                </a:solidFill>
                <a:latin typeface="Courier New" pitchFamily="49" charset="0"/>
              </a:rPr>
              <a:t>// </a:t>
            </a:r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-&gt; Punkt der rechten 7-Segment-Anzeige an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93286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Beispiel:</a:t>
            </a:r>
            <a:br>
              <a:rPr lang="de-DE" altLang="de-DE" dirty="0" smtClean="0"/>
            </a:br>
            <a:r>
              <a:rPr lang="de-DE" altLang="de-DE" dirty="0" smtClean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47855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241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37583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1083726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1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71547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2066441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62253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109228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41431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9279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2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Klasse und abstrakte Klasse</a:t>
            </a:r>
            <a:endParaRPr lang="de-DE" dirty="0"/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6882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19075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Assoziation mit Rollenname und Multiplizität </a:t>
            </a:r>
            <a:r>
              <a:rPr lang="de-DE" smtClean="0"/>
              <a:t>und String-Attribut </a:t>
            </a:r>
            <a:r>
              <a:rPr lang="de-DE" dirty="0" smtClean="0"/>
              <a:t>von Person</a:t>
            </a:r>
            <a:endParaRPr lang="de-DE" dirty="0"/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52020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52085" cy="357188"/>
            <a:chOff x="4799013" y="3601492"/>
            <a:chExt cx="1718641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2" y="3715792"/>
              <a:ext cx="166784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54447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Vererbung ("EnergyMin.S. ist eine ElevatorS.")</a:t>
            </a:r>
            <a:endParaRPr lang="de-DE" dirty="0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573275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Aggregation ("Ein Floor ist immer Teil eines Buildings")</a:t>
            </a:r>
            <a:endParaRPr lang="de-DE" dirty="0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Legende</a:t>
            </a:r>
            <a:endParaRPr lang="de-DE" b="1" dirty="0"/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Klassendiagramm</a:t>
            </a:r>
            <a:endParaRPr lang="de-DE" b="1" dirty="0"/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3281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Beispielcode: Analog/Digital-Wandler</a:t>
            </a:r>
          </a:p>
        </p:txBody>
      </p:sp>
      <p:sp>
        <p:nvSpPr>
          <p:cNvPr id="11267" name="Rectangle 2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4968875"/>
          </a:xfrm>
        </p:spPr>
        <p:txBody>
          <a:bodyPr/>
          <a:lstStyle/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noProof="0" dirty="0" smtClean="0"/>
              <a:t>8 Bit </a:t>
            </a:r>
            <a:r>
              <a:rPr lang="de-DE" altLang="de-DE" noProof="0" dirty="0" smtClean="0"/>
              <a:t>oder </a:t>
            </a:r>
            <a:r>
              <a:rPr lang="de-DE" altLang="de-DE" b="1" noProof="0" dirty="0" smtClean="0"/>
              <a:t>10 Bit </a:t>
            </a:r>
            <a:r>
              <a:rPr lang="de-DE" altLang="de-DE" noProof="0" dirty="0" smtClean="0"/>
              <a:t>Genauigkeit (wir verwenden 8 Bit)</a:t>
            </a:r>
          </a:p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noProof="0" dirty="0" smtClean="0"/>
              <a:t>Wandlungsmodi (z.B. mehrere Eingänge sequentiell wandeln)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Wir verwenden </a:t>
            </a:r>
            <a:r>
              <a:rPr lang="de-DE" altLang="de-DE" b="1" noProof="0" dirty="0" err="1" smtClean="0"/>
              <a:t>Stop</a:t>
            </a:r>
            <a:r>
              <a:rPr lang="de-DE" altLang="de-DE" b="1" noProof="0" dirty="0" smtClean="0"/>
              <a:t> Mode</a:t>
            </a:r>
            <a:r>
              <a:rPr lang="de-DE" altLang="de-DE" noProof="0" dirty="0" smtClean="0"/>
              <a:t>: ein Kanal wird einmal pro Startsignal gewandelt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Start- und </a:t>
            </a:r>
            <a:r>
              <a:rPr lang="de-DE" altLang="de-DE" noProof="0" dirty="0" err="1" smtClean="0"/>
              <a:t>Endkanal</a:t>
            </a:r>
            <a:r>
              <a:rPr lang="de-DE" altLang="de-DE" noProof="0" dirty="0" smtClean="0"/>
              <a:t> erhalten bei jeder Wandlung einen identischen Wert</a:t>
            </a:r>
          </a:p>
        </p:txBody>
      </p:sp>
      <p:sp>
        <p:nvSpPr>
          <p:cNvPr id="2" name="Rechteck 1"/>
          <p:cNvSpPr/>
          <p:nvPr/>
        </p:nvSpPr>
        <p:spPr>
          <a:xfrm>
            <a:off x="250824" y="2852936"/>
            <a:ext cx="8640763" cy="3612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unsigned </a:t>
            </a:r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char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result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/>
            </a:r>
            <a:b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</a:b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// Initialisierung des AD-Wandlers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ADCS_MD   = 3;		// ADC </a:t>
            </a:r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Stop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Modus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ADCS_S10  = 1;		// 8 Bit Genauigkeit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ADER0_ADE2 = 1;	// Analoge Eingänge aktivieren: AN2 + AN3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ADER0_ADE3 = 1;	//  (ADER0: Eingänge AN0 bis AN7)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/>
            </a:r>
            <a:b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</a:b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// A/D-Wandlung durchführen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ADSR = 0x6C00 + (3 &lt;&lt; 5) + 3;	      // Start- und End-Kanal 3</a:t>
            </a:r>
          </a:p>
          <a:p>
            <a:pPr algn="l" eaLnBrk="1" hangingPunct="1"/>
            <a:endParaRPr lang="de-DE" altLang="de-DE" sz="1600" b="1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ADCS_STRT = 1;				// A/D-Wandler starten</a:t>
            </a:r>
          </a:p>
          <a:p>
            <a:pPr algn="l" eaLnBrk="1" hangingPunct="1"/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while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(ADCS_INT == 0) { }	// Warten bis A/D-Wandlung beendet</a:t>
            </a:r>
          </a:p>
          <a:p>
            <a:pPr algn="l" eaLnBrk="1" hangingPunct="1"/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result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= ADCRL;			// Ergebnis speichern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ADCS_INT = 0;				// Bit auf 0 für nächste Wandlung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19501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Technische Anmerkungen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100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Projektvorlagen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Die </a:t>
            </a:r>
            <a:r>
              <a:rPr lang="de-DE" b="1" noProof="0" dirty="0" smtClean="0"/>
              <a:t>Projektvorlagen </a:t>
            </a:r>
            <a:r>
              <a:rPr lang="de-DE" noProof="0" dirty="0" smtClean="0"/>
              <a:t>enthalten Code, der euch beim Starten hilft.</a:t>
            </a:r>
          </a:p>
          <a:p>
            <a:pPr marL="514350" lvl="1" indent="-342900"/>
            <a:r>
              <a:rPr lang="de-DE" noProof="0" dirty="0" smtClean="0"/>
              <a:t>Pfad: </a:t>
            </a:r>
            <a:r>
              <a:rPr lang="de-DE" i="1" noProof="0" dirty="0" smtClean="0"/>
              <a:t>~/CPPP/</a:t>
            </a:r>
            <a:r>
              <a:rPr lang="de-DE" i="1" noProof="0" dirty="0" err="1" smtClean="0"/>
              <a:t>Repos</a:t>
            </a:r>
            <a:r>
              <a:rPr lang="de-DE" i="1" noProof="0" dirty="0" smtClean="0"/>
              <a:t>/</a:t>
            </a:r>
            <a:r>
              <a:rPr lang="de-DE" i="1" noProof="0" dirty="0" err="1" smtClean="0"/>
              <a:t>tud</a:t>
            </a:r>
            <a:r>
              <a:rPr lang="de-DE" i="1" noProof="0" dirty="0" smtClean="0"/>
              <a:t>-cppp/</a:t>
            </a:r>
            <a:r>
              <a:rPr lang="de-DE" i="1" noProof="0" dirty="0" err="1" smtClean="0"/>
              <a:t>exercises</a:t>
            </a:r>
            <a:r>
              <a:rPr lang="de-DE" i="1" noProof="0" dirty="0" smtClean="0"/>
              <a:t>/</a:t>
            </a:r>
            <a:r>
              <a:rPr lang="de-DE" i="1" noProof="0" dirty="0" err="1" smtClean="0"/>
              <a:t>projects</a:t>
            </a:r>
            <a:r>
              <a:rPr lang="de-DE" i="1" noProof="0" dirty="0" smtClean="0"/>
              <a:t>/day5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Einfach außerhalb des </a:t>
            </a:r>
            <a:r>
              <a:rPr lang="de-DE" noProof="0" dirty="0" err="1" smtClean="0"/>
              <a:t>Repos</a:t>
            </a:r>
            <a:r>
              <a:rPr lang="de-DE" noProof="0" dirty="0" smtClean="0"/>
              <a:t> (bspw. in ~/CPPP/Workspace) ablegen und loslegen.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763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Anschluss des Boards an die Virtuelle Maschine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Im </a:t>
            </a:r>
            <a:r>
              <a:rPr lang="de-DE" b="1" noProof="0" dirty="0" smtClean="0"/>
              <a:t>Host-System </a:t>
            </a:r>
            <a:r>
              <a:rPr lang="de-DE" noProof="0" dirty="0" smtClean="0"/>
              <a:t>wird eine USB-zu-Seriell-Schnittstelle erstellt</a:t>
            </a:r>
          </a:p>
          <a:p>
            <a:pPr marL="692150" lvl="1" indent="-342900"/>
            <a:r>
              <a:rPr lang="de-DE" noProof="0" dirty="0" smtClean="0"/>
              <a:t>Windows: Im Geräte-Manager prüfen, welcher Ports erscheint, wenn das Board angesteckt wird (bspw. USB Serial Port -&gt; </a:t>
            </a:r>
            <a:r>
              <a:rPr lang="de-DE" sz="20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COM4</a:t>
            </a:r>
            <a:r>
              <a:rPr lang="de-DE" noProof="0" dirty="0" smtClean="0"/>
              <a:t>)</a:t>
            </a:r>
          </a:p>
          <a:p>
            <a:pPr marL="692150" lvl="1" indent="-342900"/>
            <a:r>
              <a:rPr lang="de-DE" noProof="0" dirty="0" smtClean="0"/>
              <a:t>Linux: Nach </a:t>
            </a:r>
            <a:r>
              <a:rPr lang="de-DE" sz="20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sz="20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de-DE" sz="20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/ttyUSB0 </a:t>
            </a:r>
            <a:r>
              <a:rPr lang="de-DE" noProof="0" dirty="0" smtClean="0"/>
              <a:t>(o.ä.) Ausschau halten.</a:t>
            </a:r>
          </a:p>
          <a:p>
            <a:pPr marL="692150" lvl="1" indent="-342900"/>
            <a:r>
              <a:rPr lang="de-DE" noProof="0" dirty="0" smtClean="0"/>
              <a:t>Mac: Nach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ttyp.usbserial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-[SERIENNR]</a:t>
            </a:r>
            <a:r>
              <a:rPr lang="de-DE" noProof="0" dirty="0" smtClean="0"/>
              <a:t> suchen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In der </a:t>
            </a:r>
            <a:r>
              <a:rPr lang="de-DE" b="1" noProof="0" dirty="0" smtClean="0"/>
              <a:t>Konfiguration der VM </a:t>
            </a:r>
            <a:r>
              <a:rPr lang="de-DE" noProof="0" dirty="0" smtClean="0"/>
              <a:t>("Ändern…", vor dem Start!) wird 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COM4</a:t>
            </a:r>
            <a:r>
              <a:rPr lang="de-DE" noProof="0" dirty="0" smtClean="0">
                <a:cs typeface="Consolas" panose="020B0609020204030204" pitchFamily="49" charset="0"/>
              </a:rPr>
              <a:t> bzw.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/ttyUSB0 </a:t>
            </a:r>
            <a:r>
              <a:rPr lang="de-DE" noProof="0" dirty="0" smtClean="0"/>
              <a:t>des Hosts auf den ersten COM-Port des Guest gelegt ("Host-</a:t>
            </a:r>
            <a:r>
              <a:rPr lang="de-DE" noProof="0" dirty="0" err="1" smtClean="0"/>
              <a:t>Schnitstelle</a:t>
            </a:r>
            <a:r>
              <a:rPr lang="de-DE" noProof="0" dirty="0" smtClean="0"/>
              <a:t>")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In der VM</a:t>
            </a:r>
            <a:r>
              <a:rPr lang="de-DE" noProof="0" dirty="0" smtClean="0"/>
              <a:t> ist dieser serielle Port als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/ttyS0</a:t>
            </a:r>
            <a:r>
              <a:rPr lang="de-DE" noProof="0" dirty="0" smtClean="0"/>
              <a:t> verfügbar (in VM-Konfiguration als COM1 bezeichnet)</a:t>
            </a:r>
          </a:p>
          <a:p>
            <a:pPr marL="692150" lvl="1" indent="-342900"/>
            <a:r>
              <a:rPr lang="de-DE" noProof="0" dirty="0" smtClean="0"/>
              <a:t>Die </a:t>
            </a:r>
            <a:r>
              <a:rPr lang="de-DE" noProof="0" dirty="0" err="1" smtClean="0"/>
              <a:t>Makefiles</a:t>
            </a:r>
            <a:r>
              <a:rPr lang="de-DE" noProof="0" dirty="0" smtClean="0"/>
              <a:t> sind so aufgebaut, dass dann alles automatisch ablaufen sollte.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246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Viel Spaß!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838" y="1700808"/>
            <a:ext cx="5541987" cy="4546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106707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Lizenz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/>
          <a:lstStyle/>
          <a:p>
            <a:pPr marL="0" indent="0">
              <a:buNone/>
            </a:pPr>
            <a:r>
              <a:rPr lang="de-DE" noProof="0" dirty="0" smtClean="0"/>
              <a:t>Dieses Werk ist lizenziert unter einer Creative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 Namensnennung - Nicht kommerziell - Keine Bearbeitungen 4.0 International Lizenz</a:t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r>
              <a:rPr lang="de-DE" sz="1200" noProof="0" smtClean="0">
                <a:hlinkClick r:id="rId2"/>
              </a:rPr>
              <a:t>http</a:t>
            </a:r>
            <a:r>
              <a:rPr lang="de-DE" sz="1200" noProof="0" dirty="0" smtClean="0">
                <a:hlinkClick r:id="rId2"/>
              </a:rPr>
              <a:t>://</a:t>
            </a:r>
            <a:r>
              <a:rPr lang="de-DE" sz="1200" noProof="0" smtClean="0">
                <a:hlinkClick r:id="rId2"/>
              </a:rPr>
              <a:t>creativecommons.org/licenses/by-nc-nd/4.0/</a:t>
            </a: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r>
              <a:rPr lang="de-DE" noProof="0" dirty="0" smtClean="0"/>
              <a:t>Die Logos der TU Darmstadt und des Fachgebiets Echtzeitsysteme unterliegen der </a:t>
            </a:r>
            <a:r>
              <a:rPr lang="de-DE" noProof="0" smtClean="0"/>
              <a:t>Fair-</a:t>
            </a:r>
            <a:r>
              <a:rPr lang="de-DE" noProof="0" err="1" smtClean="0"/>
              <a:t>Use</a:t>
            </a:r>
            <a:r>
              <a:rPr lang="de-DE" noProof="0" smtClean="0"/>
              <a:t>-Konvention.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87" y="1628800"/>
            <a:ext cx="3429700" cy="120039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5220072" y="3140968"/>
            <a:ext cx="3645724" cy="1895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Beteiligte Autoren (alphabetisch):</a:t>
            </a:r>
          </a:p>
          <a:p>
            <a:pPr algn="l"/>
            <a:r>
              <a:rPr lang="en-US" smtClean="0"/>
              <a:t>Anthony Anjorin,</a:t>
            </a:r>
          </a:p>
          <a:p>
            <a:pPr algn="l"/>
            <a:r>
              <a:rPr lang="en-US" smtClean="0"/>
              <a:t>Matthias Gazzari,</a:t>
            </a:r>
          </a:p>
          <a:p>
            <a:pPr algn="l"/>
            <a:r>
              <a:rPr lang="en-US" smtClean="0"/>
              <a:t>Nicolas Himmelmann,</a:t>
            </a:r>
          </a:p>
          <a:p>
            <a:pPr algn="l"/>
            <a:r>
              <a:rPr lang="en-US" smtClean="0"/>
              <a:t>Puria Izady,</a:t>
            </a:r>
          </a:p>
          <a:p>
            <a:pPr algn="l"/>
            <a:r>
              <a:rPr lang="en-US" smtClean="0"/>
              <a:t>Philipp Joncyk,</a:t>
            </a:r>
          </a:p>
          <a:p>
            <a:pPr algn="l"/>
            <a:r>
              <a:rPr lang="en-US" smtClean="0"/>
              <a:t>Roland Kluge</a:t>
            </a:r>
          </a:p>
        </p:txBody>
      </p:sp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Zum Weiterlesen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C++ </a:t>
            </a:r>
            <a:r>
              <a:rPr lang="de-DE" noProof="0" dirty="0" err="1" smtClean="0"/>
              <a:t>Rvalue</a:t>
            </a:r>
            <a:r>
              <a:rPr lang="de-DE" noProof="0" dirty="0" smtClean="0"/>
              <a:t> References </a:t>
            </a:r>
            <a:r>
              <a:rPr lang="de-DE" noProof="0" dirty="0" err="1" smtClean="0"/>
              <a:t>Explained</a:t>
            </a:r>
            <a:endParaRPr lang="de-DE" noProof="0" dirty="0" smtClean="0"/>
          </a:p>
          <a:p>
            <a:pPr lvl="1"/>
            <a:r>
              <a:rPr lang="de-DE" noProof="0" dirty="0" smtClean="0"/>
              <a:t>Seit C++11 unterstützt C++ die sogenannte Move-Semantik, die z.B. beim Zuweisen von Objekten einen Speicher-/Laufzeit-effizienten Transfer von Objekten ermöglicht</a:t>
            </a:r>
          </a:p>
          <a:p>
            <a:pPr lvl="1"/>
            <a:r>
              <a:rPr lang="de-DE" noProof="0" dirty="0" smtClean="0"/>
              <a:t>Siehe </a:t>
            </a:r>
            <a:r>
              <a:rPr lang="de-DE" noProof="0" dirty="0" smtClean="0">
                <a:hlinkClick r:id="rId2"/>
              </a:rPr>
              <a:t>http://thbecker.net/articles/rvalue_references/section_01.html</a:t>
            </a:r>
            <a:r>
              <a:rPr lang="de-DE" noProof="0" dirty="0" smtClean="0"/>
              <a:t> 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5057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Bildnachweis und </a:t>
            </a:r>
            <a:r>
              <a:rPr lang="de-DE" noProof="0" dirty="0" err="1" smtClean="0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Titelbild "Organisatorisches" (Papierstapel)</a:t>
            </a:r>
            <a:r>
              <a:rPr lang="de-DE" noProof="0" dirty="0" smtClean="0"/>
              <a:t>: CC BY-SA 3.0,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Jonathan Joseph </a:t>
            </a:r>
            <a:r>
              <a:rPr lang="de-DE" noProof="0" dirty="0" err="1" smtClean="0"/>
              <a:t>Bondhus</a:t>
            </a:r>
            <a:r>
              <a:rPr lang="de-DE" noProof="0" dirty="0" smtClean="0"/>
              <a:t> on Wiki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2"/>
              </a:rPr>
              <a:t>https://commons.wikimedia.org/wiki/Paper#/media/File:Stack_of_Copy_Paper.jpg</a:t>
            </a:r>
            <a:endParaRPr lang="de-DE" noProof="0" dirty="0" smtClean="0"/>
          </a:p>
          <a:p>
            <a:r>
              <a:rPr lang="de-DE" b="1" noProof="0" dirty="0" smtClean="0"/>
              <a:t>Lächelndes Fragezeichen</a:t>
            </a:r>
            <a:r>
              <a:rPr lang="de-DE" noProof="0" dirty="0" smtClean="0"/>
              <a:t>: "</a:t>
            </a:r>
            <a:r>
              <a:rPr lang="de-DE" noProof="0" dirty="0" err="1" smtClean="0"/>
              <a:t>attribution</a:t>
            </a:r>
            <a:r>
              <a:rPr lang="de-DE" noProof="0" dirty="0" smtClean="0"/>
              <a:t>",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katieyunholmes</a:t>
            </a:r>
            <a:r>
              <a:rPr lang="de-DE" noProof="0" dirty="0" smtClean="0"/>
              <a:t>: </a:t>
            </a:r>
            <a:r>
              <a:rPr lang="de-DE" noProof="0" dirty="0" err="1" smtClean="0"/>
              <a:t>smiley</a:t>
            </a:r>
            <a:r>
              <a:rPr lang="de-DE" noProof="0" dirty="0" smtClean="0"/>
              <a:t> </a:t>
            </a:r>
            <a:r>
              <a:rPr lang="de-DE" noProof="0" dirty="0" err="1" smtClean="0"/>
              <a:t>face</a:t>
            </a:r>
            <a:r>
              <a:rPr lang="de-DE" noProof="0" dirty="0" smtClean="0"/>
              <a:t> </a:t>
            </a:r>
            <a:r>
              <a:rPr lang="de-DE" noProof="0" dirty="0" err="1" smtClean="0"/>
              <a:t>clip</a:t>
            </a:r>
            <a:r>
              <a:rPr lang="de-DE" noProof="0" dirty="0" smtClean="0"/>
              <a:t> </a:t>
            </a:r>
            <a:r>
              <a:rPr lang="de-DE" noProof="0" dirty="0" err="1" smtClean="0"/>
              <a:t>art</a:t>
            </a:r>
            <a:r>
              <a:rPr lang="de-DE" noProof="0" dirty="0" smtClean="0"/>
              <a:t> </a:t>
            </a:r>
            <a:r>
              <a:rPr lang="de-DE" noProof="0" dirty="0" err="1" smtClean="0"/>
              <a:t>animated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3"/>
              </a:rPr>
              <a:t>http://cliparts.co/clipart/2613703</a:t>
            </a:r>
            <a:endParaRPr lang="de-DE" noProof="0" dirty="0" smtClean="0"/>
          </a:p>
          <a:p>
            <a:r>
              <a:rPr lang="de-DE" b="1" noProof="0" dirty="0" smtClean="0"/>
              <a:t>Fotos des Experimentierboards</a:t>
            </a:r>
            <a:r>
              <a:rPr lang="de-DE" noProof="0" dirty="0" smtClean="0"/>
              <a:t>: CC BY-SA 3.0, Real-Time Systems Lab</a:t>
            </a:r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Code-</a:t>
            </a:r>
            <a:r>
              <a:rPr lang="de-DE" b="1" noProof="0" dirty="0" err="1" smtClean="0"/>
              <a:t>Highlighting</a:t>
            </a:r>
            <a:r>
              <a:rPr lang="de-DE" noProof="0" dirty="0" smtClean="0"/>
              <a:t>: Danke an </a:t>
            </a:r>
            <a:r>
              <a:rPr lang="de-DE" noProof="0" dirty="0" smtClean="0">
                <a:hlinkClick r:id="rId2"/>
              </a:rPr>
              <a:t>https://tohtml.com/c/</a:t>
            </a:r>
            <a:r>
              <a:rPr lang="de-DE" noProof="0" dirty="0" smtClean="0"/>
              <a:t> </a:t>
            </a:r>
          </a:p>
          <a:p>
            <a:r>
              <a:rPr lang="de-DE" b="1" noProof="0" dirty="0" smtClean="0"/>
              <a:t>Online-Beispiele</a:t>
            </a:r>
            <a:r>
              <a:rPr lang="de-DE" noProof="0" dirty="0" smtClean="0"/>
              <a:t>: Danke an </a:t>
            </a:r>
            <a:r>
              <a:rPr lang="de-DE" noProof="0" dirty="0" smtClean="0">
                <a:hlinkClick r:id="rId3"/>
              </a:rPr>
              <a:t>http://cpp.sh/</a:t>
            </a:r>
            <a:r>
              <a:rPr lang="de-DE" noProof="0" dirty="0" smtClean="0"/>
              <a:t> 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0193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Folien-Brutkasten </a:t>
            </a:r>
            <a:r>
              <a:rPr lang="de-DE" noProof="0" dirty="0" smtClean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Natürlich nicht prüfungsrelevant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0358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58774" y="488950"/>
            <a:ext cx="7021537" cy="838200"/>
          </a:xfrm>
        </p:spPr>
        <p:txBody>
          <a:bodyPr/>
          <a:lstStyle/>
          <a:p>
            <a:r>
              <a:rPr lang="de-DE" noProof="0" smtClean="0"/>
              <a:t>Exkurs: Mehrfachvererbung </a:t>
            </a:r>
            <a:r>
              <a:rPr lang="de-DE" noProof="0" dirty="0" smtClean="0"/>
              <a:t>in </a:t>
            </a:r>
            <a:r>
              <a:rPr lang="de-DE" noProof="0" smtClean="0"/>
              <a:t>Java? (II)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 smtClean="0"/>
              <a:t>Seit Java 1.8: </a:t>
            </a:r>
            <a:r>
              <a:rPr lang="de-DE" noProof="0" smtClean="0"/>
              <a:t>Statische Methoden mittels "default" in Interfaces mögliche</a:t>
            </a:r>
          </a:p>
          <a:p>
            <a:r>
              <a:rPr lang="de-DE" noProof="0" smtClean="0"/>
              <a:t>… und damitauc hneue Probleme </a:t>
            </a:r>
            <a:r>
              <a:rPr lang="de-DE" noProof="0" smtClean="0">
                <a:sym typeface="Wingdings" panose="05000000000000000000" pitchFamily="2" charset="2"/>
              </a:rPr>
              <a:t>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16370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0;}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1673298" y="4293096"/>
            <a:ext cx="5120219" cy="1191441"/>
            <a:chOff x="1673298" y="4351292"/>
            <a:chExt cx="5120219" cy="756204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1673298" y="4351292"/>
              <a:ext cx="4392488" cy="594142"/>
            </a:xfrm>
            <a:prstGeom prst="wedgeRoundRectCallout">
              <a:avLst>
                <a:gd name="adj1" fmla="val -39909"/>
                <a:gd name="adj2" fmla="val -112744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: class MyClass inherits unrelated defaults for run() from types InterfaceA and </a:t>
              </a: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6095890" y="4442699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623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-Zeiger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 ist in </a:t>
            </a:r>
            <a:r>
              <a:rPr lang="en-US" b="1" smtClean="0"/>
              <a:t>jeder Methode </a:t>
            </a:r>
            <a:r>
              <a:rPr lang="en-US" smtClean="0"/>
              <a:t>implizit verfügbar – wie in Java.</a:t>
            </a:r>
          </a:p>
          <a:p>
            <a:r>
              <a:rPr lang="en-US" smtClean="0"/>
              <a:t>Für eine Klasse C ist der </a:t>
            </a:r>
            <a:r>
              <a:rPr lang="en-US" b="1" smtClean="0"/>
              <a:t>Typ</a:t>
            </a:r>
            <a:r>
              <a:rPr lang="en-US" smtClean="0"/>
              <a:t> von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smtClean="0"/>
              <a:t> gleich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/>
              <a:t> (nicht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/>
              <a:t>!).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/>
              <a:t> </a:t>
            </a:r>
            <a:r>
              <a:rPr lang="en-US" smtClean="0"/>
              <a:t>kann genutzt werden, um </a:t>
            </a:r>
            <a:r>
              <a:rPr lang="en-US" b="1" smtClean="0"/>
              <a:t>Code "sprechender"</a:t>
            </a:r>
            <a:r>
              <a:rPr lang="en-US" smtClean="0"/>
              <a:t> zu machen.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250825" y="2699793"/>
            <a:ext cx="4393183" cy="2952328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750817" y="2708920"/>
            <a:ext cx="3925639" cy="3159223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Building::printFloorPlan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/*...*/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// Same </a:t>
            </a: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for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methods: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153544" y="2699793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Building.hpp</a:t>
            </a:r>
            <a:endParaRPr lang="en-US" dirty="0" err="1">
              <a:latin typeface="+mj-lt"/>
            </a:endParaRPr>
          </a:p>
        </p:txBody>
      </p:sp>
      <p:sp>
        <p:nvSpPr>
          <p:cNvPr id="7" name="Rechteck 6"/>
          <p:cNvSpPr>
            <a:spLocks noChangeAspect="1"/>
          </p:cNvSpPr>
          <p:nvPr/>
        </p:nvSpPr>
        <p:spPr bwMode="auto">
          <a:xfrm>
            <a:off x="7185992" y="2708921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Building.cpp</a:t>
            </a:r>
            <a:endParaRPr lang="en-US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536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32040" y="1484314"/>
            <a:ext cx="3959548" cy="4032918"/>
          </a:xfrm>
        </p:spPr>
        <p:txBody>
          <a:bodyPr/>
          <a:lstStyle/>
          <a:p>
            <a:r>
              <a:rPr lang="de-DE"/>
              <a:t>C++-Templates induzieren ein </a:t>
            </a:r>
            <a:r>
              <a:rPr lang="de-DE" b="1"/>
              <a:t>implizites "Interface" durch die Art der Verwendung </a:t>
            </a:r>
            <a:r>
              <a:rPr lang="de-DE" smtClean="0"/>
              <a:t>der generischen Typparameter</a:t>
            </a:r>
            <a:endParaRPr lang="de-DE"/>
          </a:p>
          <a:p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250825" y="1556792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&lt;typename T = Person&gt;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Elevator&lt;T&gt;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grpSp>
        <p:nvGrpSpPr>
          <p:cNvPr id="2" name="Gruppieren 1"/>
          <p:cNvGrpSpPr/>
          <p:nvPr/>
        </p:nvGrpSpPr>
        <p:grpSpPr>
          <a:xfrm>
            <a:off x="1578910" y="1763431"/>
            <a:ext cx="1552930" cy="3593209"/>
            <a:chOff x="5580113" y="2160046"/>
            <a:chExt cx="1552930" cy="3593209"/>
          </a:xfrm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112770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89890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6281153" y="5573806"/>
              <a:ext cx="131810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Template-Instantiierung: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r>
              <a:rPr lang="de-DE" altLang="de-DE" noProof="0" smtClean="0"/>
              <a:t> (I)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03159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 smtClean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  <a:endParaRPr lang="de-DE" altLang="de-DE" sz="1600" b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err="1" smtClean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Jede Datei enthält (meistens nur) eine </a:t>
            </a:r>
            <a:r>
              <a:rPr lang="de-DE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0244" name="Textfeld 4"/>
          <p:cNvSpPr txBox="1">
            <a:spLocks noChangeArrowheads="1"/>
          </p:cNvSpPr>
          <p:nvPr/>
        </p:nvSpPr>
        <p:spPr bwMode="auto">
          <a:xfrm>
            <a:off x="395288" y="1916113"/>
            <a:ext cx="5256832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ist der Unterschied zwischen Funktion und Methode?</a:t>
            </a:r>
            <a:br>
              <a:rPr lang="de-DE" altLang="de-DE" sz="1800" b="0" smtClean="0"/>
            </a:br>
            <a:r>
              <a:rPr lang="de-DE" altLang="de-DE" sz="1800" b="0" smtClean="0"/>
              <a:t>Wie implementiert man </a:t>
            </a:r>
            <a:r>
              <a:rPr lang="de-DE" altLang="de-DE" sz="1800" smtClean="0"/>
              <a:t>Funktionen</a:t>
            </a:r>
            <a:r>
              <a:rPr lang="de-DE" altLang="de-DE" sz="1800" b="0" smtClean="0"/>
              <a:t> in Java?</a:t>
            </a:r>
            <a:endParaRPr lang="de-DE" altLang="de-DE" sz="1800" b="0"/>
          </a:p>
        </p:txBody>
      </p:sp>
      <p:sp>
        <p:nvSpPr>
          <p:cNvPr id="10245" name="Textfeld 5"/>
          <p:cNvSpPr txBox="1">
            <a:spLocks noChangeArrowheads="1"/>
          </p:cNvSpPr>
          <p:nvPr/>
        </p:nvSpPr>
        <p:spPr bwMode="auto">
          <a:xfrm>
            <a:off x="395288" y="3036888"/>
            <a:ext cx="4681537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Ist es sinnvoll, die </a:t>
            </a:r>
            <a:r>
              <a:rPr lang="de-DE" altLang="de-DE" sz="1800"/>
              <a:t>Paketstruktur</a:t>
            </a:r>
            <a:r>
              <a:rPr lang="de-DE" altLang="de-DE" sz="1800" b="0"/>
              <a:t> an </a:t>
            </a:r>
            <a:r>
              <a:rPr lang="de-DE" altLang="de-DE" sz="1800" b="0" smtClean="0"/>
              <a:t>die </a:t>
            </a:r>
            <a:r>
              <a:rPr lang="de-DE" altLang="de-DE" sz="1800" smtClean="0"/>
              <a:t>Verzeichnisstruktur</a:t>
            </a:r>
            <a:r>
              <a:rPr lang="de-DE" altLang="de-DE" sz="1800" b="0" smtClean="0"/>
              <a:t> </a:t>
            </a:r>
            <a:r>
              <a:rPr lang="de-DE" altLang="de-DE" sz="1800" b="0"/>
              <a:t>zu binden?</a:t>
            </a:r>
          </a:p>
        </p:txBody>
      </p:sp>
      <p:sp>
        <p:nvSpPr>
          <p:cNvPr id="10246" name="Textfeld 6"/>
          <p:cNvSpPr txBox="1">
            <a:spLocks noChangeArrowheads="1"/>
          </p:cNvSpPr>
          <p:nvPr/>
        </p:nvSpPr>
        <p:spPr bwMode="auto">
          <a:xfrm>
            <a:off x="395288" y="4117975"/>
            <a:ext cx="4681537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Darf man in Java </a:t>
            </a:r>
            <a:r>
              <a:rPr lang="de-DE" altLang="de-DE" sz="1800"/>
              <a:t>mehrere Klassen in einer Datei </a:t>
            </a:r>
            <a:r>
              <a:rPr lang="de-DE" altLang="de-DE" sz="1800" b="0"/>
              <a:t>implementieren?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652120" y="2708919"/>
            <a:ext cx="2794000" cy="519501"/>
          </a:xfrm>
          <a:prstGeom prst="wedgeRoundRectCallout">
            <a:avLst>
              <a:gd name="adj1" fmla="val 26105"/>
              <a:gd name="adj2" fmla="val 1647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Hier seid Ihr gefragt! 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Building.hpp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err="1" smtClean="0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Beliebige Verzeichnisstruktur </a:t>
            </a:r>
            <a:r>
              <a:rPr lang="de-DE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Klassen werden in </a:t>
            </a:r>
            <a:r>
              <a:rPr lang="de-DE" b="1">
                <a:solidFill>
                  <a:schemeClr val="bg1"/>
                </a:solidFill>
              </a:rPr>
              <a:t>Header</a:t>
            </a:r>
            <a:r>
              <a:rPr lang="de-DE">
                <a:solidFill>
                  <a:schemeClr val="bg1"/>
                </a:solidFill>
              </a:rPr>
              <a:t>- und </a:t>
            </a:r>
            <a:r>
              <a:rPr lang="de-DE" b="1">
                <a:solidFill>
                  <a:schemeClr val="bg1"/>
                </a:solidFill>
              </a:rPr>
              <a:t>Implementierung</a:t>
            </a:r>
            <a:r>
              <a:rPr lang="de-DE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Implementierungsdateien mit </a:t>
            </a:r>
            <a:r>
              <a:rPr lang="de-DE" b="1">
                <a:solidFill>
                  <a:schemeClr val="bg1"/>
                </a:solidFill>
              </a:rPr>
              <a:t>Funktionen </a:t>
            </a:r>
            <a:r>
              <a:rPr lang="de-DE" smtClean="0">
                <a:solidFill>
                  <a:schemeClr val="bg1"/>
                </a:solidFill>
              </a:rPr>
              <a:t>(nicht Methoden</a:t>
            </a:r>
            <a:r>
              <a:rPr lang="de-DE">
                <a:solidFill>
                  <a:schemeClr val="bg1"/>
                </a:solidFill>
              </a:rPr>
              <a:t>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Mehrere Klassen</a:t>
            </a:r>
            <a:r>
              <a:rPr lang="de-DE">
                <a:solidFill>
                  <a:schemeClr val="bg1"/>
                </a:solidFill>
              </a:rPr>
              <a:t> können flexibel in Header/Implementierungsdateien kombiniert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12291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292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2293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pic>
        <p:nvPicPr>
          <p:cNvPr id="1229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46" y="2409825"/>
            <a:ext cx="3001692" cy="394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688" y="2409825"/>
            <a:ext cx="3601544" cy="3251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bgerundete rechteckige Legende 7"/>
          <p:cNvSpPr/>
          <p:nvPr/>
        </p:nvSpPr>
        <p:spPr>
          <a:xfrm>
            <a:off x="1899766" y="1484784"/>
            <a:ext cx="4544076" cy="667866"/>
          </a:xfrm>
          <a:prstGeom prst="wedgeRoundRectCallout">
            <a:avLst>
              <a:gd name="adj1" fmla="val -51648"/>
              <a:gd name="adj2" fmla="val 1431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Mögliche Struktur:</a:t>
            </a:r>
            <a:r>
              <a:rPr lang="de-DE" smtClean="0">
                <a:solidFill>
                  <a:schemeClr val="bg1"/>
                </a:solidFill>
              </a:rPr>
              <a:t> Getrennte Ordner für Header und Implementierung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14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Idee des Praktikums</a:t>
            </a:r>
          </a:p>
          <a:p>
            <a:pPr lvl="1" eaLnBrk="1" hangingPunct="1">
              <a:defRPr/>
            </a:pPr>
            <a:r>
              <a:rPr lang="de-DE" sz="2200" b="1" noProof="0" dirty="0" smtClean="0"/>
              <a:t>Vorlesung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Konzepte</a:t>
            </a:r>
          </a:p>
          <a:p>
            <a:pPr lvl="1" eaLnBrk="1" hangingPunct="1">
              <a:defRPr/>
            </a:pPr>
            <a:r>
              <a:rPr lang="de-DE" sz="2200" b="1" noProof="0" dirty="0" smtClean="0"/>
              <a:t>Übung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praktische Kenntnisse</a:t>
            </a:r>
            <a:r>
              <a:rPr lang="de-DE" sz="2200" noProof="0" dirty="0" smtClean="0"/>
              <a:t/>
            </a:r>
            <a:br>
              <a:rPr lang="de-DE" sz="2200" noProof="0" dirty="0" smtClean="0"/>
            </a:br>
            <a:r>
              <a:rPr lang="de-DE" sz="2200" noProof="0" dirty="0" smtClean="0"/>
              <a:t/>
            </a:r>
            <a:br>
              <a:rPr lang="de-DE" sz="2200" noProof="0" dirty="0" smtClean="0"/>
            </a:br>
            <a:endParaRPr lang="de-DE" sz="2200" noProof="0" dirty="0" smtClean="0"/>
          </a:p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Basisvoraussetzungen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noProof="0" dirty="0" smtClean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noProof="0" dirty="0" smtClean="0"/>
              <a:t>Header</a:t>
            </a:r>
            <a:r>
              <a:rPr lang="de-DE" altLang="de-DE" noProof="0" dirty="0" smtClean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</a:t>
            </a: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Floors and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484784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Kommentare</a:t>
            </a:r>
            <a:r>
              <a:rPr lang="de-DE">
                <a:solidFill>
                  <a:schemeClr val="bg1"/>
                </a:solidFill>
              </a:rPr>
              <a:t> wie in </a:t>
            </a:r>
            <a:r>
              <a:rPr lang="de-DE" smtClean="0">
                <a:solidFill>
                  <a:schemeClr val="bg1"/>
                </a:solidFill>
              </a:rPr>
              <a:t>Java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 smtClean="0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 smtClean="0">
                <a:solidFill>
                  <a:schemeClr val="bg1"/>
                </a:solidFill>
              </a:rPr>
              <a:t>	</a:t>
            </a:r>
            <a:r>
              <a:rPr lang="de-DE" err="1" smtClean="0">
                <a:solidFill>
                  <a:schemeClr val="bg1"/>
                </a:solidFill>
              </a:rPr>
              <a:t>einzeilg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-Anweisungen</a:t>
            </a:r>
            <a:r>
              <a:rPr lang="de-DE">
                <a:solidFill>
                  <a:schemeClr val="bg1"/>
                </a:solidFill>
              </a:rPr>
              <a:t> wie Import-Befehle in </a:t>
            </a:r>
            <a:r>
              <a:rPr lang="de-DE" smtClean="0">
                <a:solidFill>
                  <a:schemeClr val="bg1"/>
                </a:solidFill>
              </a:rPr>
              <a:t>Java: </a:t>
            </a:r>
            <a:endParaRPr lang="de-DE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 smtClean="0">
                <a:solidFill>
                  <a:schemeClr val="bg1"/>
                </a:solidFill>
              </a:rPr>
              <a:t>für </a:t>
            </a:r>
            <a:r>
              <a:rPr lang="de-DE">
                <a:solidFill>
                  <a:schemeClr val="bg1"/>
                </a:solidFill>
              </a:rPr>
              <a:t>Bibliotheken,</a:t>
            </a:r>
            <a:br>
              <a:rPr lang="de-DE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 smtClean="0">
                <a:solidFill>
                  <a:schemeClr val="bg1"/>
                </a:solidFill>
              </a:rPr>
              <a:t>für </a:t>
            </a:r>
            <a:r>
              <a:rPr lang="de-DE">
                <a:solidFill>
                  <a:schemeClr val="bg1"/>
                </a:solidFill>
              </a:rPr>
              <a:t>eigenen Code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55780"/>
              <a:gd name="adj2" fmla="val 1447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Deklaration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b="1">
                <a:solidFill>
                  <a:schemeClr val="bg1"/>
                </a:solidFill>
              </a:rPr>
              <a:t>der Klasse</a:t>
            </a:r>
            <a:r>
              <a:rPr lang="de-DE">
                <a:solidFill>
                  <a:schemeClr val="bg1"/>
                </a:solidFill>
              </a:rPr>
              <a:t> ist </a:t>
            </a: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>
                <a:solidFill>
                  <a:schemeClr val="bg1"/>
                </a:solidFill>
              </a:rPr>
              <a:t>ein Interface in </a:t>
            </a:r>
            <a:r>
              <a:rPr lang="de-DE" smtClean="0">
                <a:solidFill>
                  <a:schemeClr val="bg1"/>
                </a:solidFill>
              </a:rPr>
              <a:t>Java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5025729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511852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building with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floors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Header und </a:t>
            </a:r>
            <a:r>
              <a:rPr lang="de-DE" altLang="de-DE" u="sng" noProof="0" dirty="0" smtClean="0"/>
              <a:t>Implementierungs</a:t>
            </a:r>
            <a:r>
              <a:rPr lang="de-DE" altLang="de-DE" noProof="0" dirty="0" smtClean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Using</a:t>
            </a:r>
            <a:r>
              <a:rPr lang="de-DE" b="1" smtClean="0">
                <a:solidFill>
                  <a:schemeClr val="bg1"/>
                </a:solidFill>
              </a:rPr>
              <a:t>-Befehle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sind wie statische Imports in </a:t>
            </a:r>
            <a:r>
              <a:rPr lang="de-DE" smtClean="0">
                <a:solidFill>
                  <a:schemeClr val="bg1"/>
                </a:solidFill>
              </a:rPr>
              <a:t>Java (</a:t>
            </a:r>
            <a:r>
              <a:rPr lang="de-DE" i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 statt </a:t>
            </a:r>
            <a:r>
              <a:rPr lang="de-DE" i="1" err="1" smtClean="0">
                <a:solidFill>
                  <a:schemeClr val="bg1"/>
                </a:solidFill>
              </a:rPr>
              <a:t>std</a:t>
            </a:r>
            <a:r>
              <a:rPr lang="de-DE" i="1" smtClean="0">
                <a:solidFill>
                  <a:schemeClr val="bg1"/>
                </a:solidFill>
              </a:rPr>
              <a:t>::</a:t>
            </a:r>
            <a:r>
              <a:rPr lang="de-DE" i="1" err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VORSICHT</a:t>
            </a:r>
            <a:r>
              <a:rPr lang="de-DE" smtClean="0">
                <a:solidFill>
                  <a:schemeClr val="bg1"/>
                </a:solidFill>
              </a:rPr>
              <a:t>: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de-DE" smtClean="0">
                <a:solidFill>
                  <a:schemeClr val="bg1"/>
                </a:solidFill>
              </a:rPr>
              <a:t>'s sollten stets hinter den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#includes</a:t>
            </a:r>
            <a:r>
              <a:rPr lang="de-DE" smtClean="0">
                <a:solidFill>
                  <a:schemeClr val="bg1"/>
                </a:solidFill>
              </a:rPr>
              <a:t> auftreten.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Header-Datei</a:t>
            </a:r>
            <a:r>
              <a:rPr lang="de-DE">
                <a:solidFill>
                  <a:schemeClr val="bg1"/>
                </a:solidFill>
              </a:rPr>
              <a:t> wird </a:t>
            </a:r>
            <a:r>
              <a:rPr lang="de-DE" smtClean="0">
                <a:solidFill>
                  <a:schemeClr val="bg1"/>
                </a:solidFill>
              </a:rPr>
              <a:t>eingebunden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("exakte" Einfügung)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468312" y="1987550"/>
            <a:ext cx="5183807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ist die </a:t>
            </a:r>
            <a:r>
              <a:rPr lang="de-DE" altLang="de-DE" sz="1800" b="0"/>
              <a:t>Trennung in Header- und </a:t>
            </a:r>
            <a:r>
              <a:rPr lang="de-DE" altLang="de-DE" sz="1800" b="0" smtClean="0"/>
              <a:t>Implementierungsdateien </a:t>
            </a:r>
            <a:r>
              <a:rPr lang="de-DE" altLang="de-DE" sz="1800" smtClean="0"/>
              <a:t>hilfreich</a:t>
            </a:r>
            <a:r>
              <a:rPr lang="de-DE" altLang="de-DE" sz="1800" b="0"/>
              <a:t>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Warum ist die Trennung in Header- und Implementierungsdateien </a:t>
            </a:r>
            <a:r>
              <a:rPr lang="de-DE" altLang="de-DE" sz="1800" smtClean="0"/>
              <a:t>eine Fehlerquelle</a:t>
            </a:r>
            <a:r>
              <a:rPr lang="de-DE" altLang="de-DE" sz="1800" b="0" smtClean="0"/>
              <a:t>? 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312665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</a:t>
            </a:r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</a:t>
            </a:r>
            <a:r>
              <a:rPr lang="en-US" sz="1050" b="1">
                <a:solidFill>
                  <a:schemeClr val="tx1">
                    <a:lumMod val="50000"/>
                    <a:lumOff val="50000"/>
                  </a:schemeClr>
                </a:solidFill>
              </a:rPr>
              <a:t>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 Main.class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18" grpId="0" animBg="1"/>
      <p:bldP spid="17420" grpId="0" animBg="1"/>
      <p:bldP spid="86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Objektcode</a:t>
                  </a:r>
                  <a:r>
                    <a:rPr lang="de-DE" altLang="de-DE" sz="1800" b="0" smtClean="0"/>
                    <a:t> 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  <a:endParaRPr lang="de-DE" altLang="de-DE" sz="1800" b="0"/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 *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Building.o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smtClean="0"/>
                  <a:t>Maschinencode</a:t>
                </a:r>
                <a:r>
                  <a:rPr lang="de-DE" altLang="de-DE" sz="1800" b="0" smtClean="0"/>
                  <a:t> </a:t>
                </a:r>
                <a:r>
                  <a:rPr lang="de-DE" altLang="de-DE" sz="1800" b="0"/>
                  <a:t>(</a:t>
                </a:r>
                <a:r>
                  <a:rPr lang="de-DE" altLang="de-DE" sz="1800" b="0" smtClean="0"/>
                  <a:t>main.exe,</a:t>
                </a:r>
                <a:br>
                  <a:rPr lang="de-DE" altLang="de-DE" sz="1800" b="0" smtClean="0"/>
                </a:br>
                <a:r>
                  <a:rPr lang="de-DE" altLang="de-DE" sz="1800" b="0" smtClean="0"/>
                  <a:t>mylib.dll, </a:t>
                </a:r>
                <a:r>
                  <a:rPr lang="de-DE" altLang="de-DE" sz="1800" b="0" err="1" smtClean="0"/>
                  <a:t>mylib.a</a:t>
                </a:r>
                <a:r>
                  <a:rPr lang="de-DE" altLang="de-DE" sz="1800" b="0" i="1" smtClean="0"/>
                  <a:t>)</a:t>
                </a:r>
                <a:endParaRPr lang="de-DE" altLang="de-DE" sz="1800" b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 smtClean="0"/>
                    <a:t>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Bibliotheken</a:t>
                  </a:r>
                  <a:r>
                    <a:rPr lang="de-DE" altLang="de-DE" sz="1800" b="0" smtClean="0"/>
                    <a:t/>
                  </a:r>
                  <a:br>
                    <a:rPr lang="de-DE" altLang="de-DE" sz="1800" b="0" smtClean="0"/>
                  </a:br>
                  <a:r>
                    <a:rPr lang="de-DE" altLang="de-DE" sz="1800" b="0" smtClean="0"/>
                    <a:t>(*.</a:t>
                  </a:r>
                  <a:r>
                    <a:rPr lang="de-DE" altLang="de-DE" sz="1800" b="0" err="1" smtClean="0"/>
                    <a:t>dll</a:t>
                  </a:r>
                  <a:r>
                    <a:rPr lang="de-DE" altLang="de-DE" sz="1800" b="0" smtClean="0"/>
                    <a:t>, *.a, *.so)</a:t>
                  </a:r>
                  <a:endParaRPr lang="de-DE" altLang="de-DE" sz="1800" b="0"/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bearbeitet </a:t>
            </a:r>
            <a:r>
              <a:rPr lang="de-DE" b="1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Objektdateien müssen </a:t>
            </a:r>
            <a:r>
              <a:rPr lang="de-DE" b="1">
                <a:solidFill>
                  <a:schemeClr val="bg1"/>
                </a:solidFill>
              </a:rPr>
              <a:t>untereinander</a:t>
            </a:r>
            <a:r>
              <a:rPr lang="de-DE">
                <a:solidFill>
                  <a:schemeClr val="bg1"/>
                </a:solidFill>
              </a:rPr>
              <a:t> und auch mit </a:t>
            </a:r>
            <a:r>
              <a:rPr lang="de-DE" b="1">
                <a:solidFill>
                  <a:schemeClr val="bg1"/>
                </a:solidFill>
              </a:rPr>
              <a:t>Bibliotheken</a:t>
            </a:r>
            <a:r>
              <a:rPr lang="de-DE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Statisches und dynamisches Linken</a:t>
            </a:r>
            <a:endParaRPr lang="de-DE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Statisches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Static</a:t>
            </a:r>
            <a:r>
              <a:rPr lang="de-DE" sz="1600" b="0" noProof="0" dirty="0" smtClean="0"/>
              <a:t> Libraries und 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Archives)</a:t>
            </a:r>
            <a:endParaRPr lang="de-DE" sz="1600" b="0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rmAutofit/>
          </a:bodyPr>
          <a:lstStyle/>
          <a:p>
            <a:r>
              <a:rPr lang="de-DE" sz="2000" noProof="0" dirty="0" smtClean="0"/>
              <a:t>Bibliothek muss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"Kopie" der Bibliothek wird im </a:t>
            </a:r>
            <a:r>
              <a:rPr lang="de-DE" sz="2000" noProof="0" dirty="0" err="1" smtClean="0"/>
              <a:t>Compilat</a:t>
            </a:r>
            <a:r>
              <a:rPr lang="de-DE" sz="2000" noProof="0" dirty="0" smtClean="0"/>
              <a:t> (</a:t>
            </a:r>
            <a:r>
              <a:rPr lang="de-DE" sz="2000" i="1" noProof="0" dirty="0" smtClean="0"/>
              <a:t>main.exe</a:t>
            </a:r>
            <a:r>
              <a:rPr lang="de-DE" sz="2000" noProof="0" dirty="0" smtClean="0"/>
              <a:t>) abgelegt.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Unterschied zwischen SL und SA eher klein</a:t>
            </a:r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/>
            </a:r>
            <a:br>
              <a:rPr lang="de-DE" sz="2000" noProof="0" dirty="0" smtClean="0">
                <a:sym typeface="Wingdings" panose="05000000000000000000" pitchFamily="2" charset="2"/>
              </a:rPr>
            </a:br>
            <a:r>
              <a:rPr lang="de-DE" sz="2000" noProof="0" dirty="0" smtClean="0">
                <a:sym typeface="Wingdings" panose="05000000000000000000" pitchFamily="2" charset="2"/>
              </a:rPr>
              <a:t> 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err="1" smtClean="0">
                <a:sym typeface="Wingdings" panose="05000000000000000000" pitchFamily="2" charset="2"/>
              </a:rPr>
              <a:t>standalone</a:t>
            </a:r>
            <a:r>
              <a:rPr lang="de-DE" sz="2000" noProof="0" dirty="0" smtClean="0">
                <a:sym typeface="Wingdings" panose="05000000000000000000" pitchFamily="2" charset="2"/>
              </a:rPr>
              <a:t>", aber (oft wesentlich) </a:t>
            </a:r>
            <a:r>
              <a:rPr lang="de-DE" sz="2000" b="1" noProof="0" dirty="0" smtClean="0">
                <a:sym typeface="Wingdings" panose="05000000000000000000" pitchFamily="2" charset="2"/>
              </a:rPr>
              <a:t>größer</a:t>
            </a:r>
            <a:r>
              <a:rPr lang="de-DE" sz="2000" noProof="0" dirty="0" smtClean="0">
                <a:sym typeface="Wingdings" panose="05000000000000000000" pitchFamily="2" charset="2"/>
              </a:rPr>
              <a:t> als beim dynamischen Linken</a:t>
            </a:r>
            <a:endParaRPr lang="de-DE" sz="2000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Dynamisches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Objects und DLLs)</a:t>
            </a:r>
            <a:endParaRPr lang="de-DE" sz="1600" b="0" noProof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rmAutofit lnSpcReduction="10000"/>
          </a:bodyPr>
          <a:lstStyle/>
          <a:p>
            <a:r>
              <a:rPr lang="de-DE" sz="2000" i="1" noProof="0" dirty="0" err="1" smtClean="0"/>
              <a:t>Shared</a:t>
            </a:r>
            <a:r>
              <a:rPr lang="de-DE" sz="2000" i="1" noProof="0" dirty="0" smtClean="0"/>
              <a:t> Objects </a:t>
            </a:r>
            <a:r>
              <a:rPr lang="de-DE" sz="2000" noProof="0" dirty="0" smtClean="0"/>
              <a:t>müssen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i="1" noProof="0" dirty="0" smtClean="0"/>
              <a:t>DLLs </a:t>
            </a:r>
            <a:r>
              <a:rPr lang="de-DE" sz="2000" noProof="0" dirty="0" smtClean="0"/>
              <a:t>müssen </a:t>
            </a:r>
            <a:r>
              <a:rPr lang="de-DE" sz="2000" b="1" noProof="0" dirty="0" smtClean="0"/>
              <a:t>nicht</a:t>
            </a:r>
            <a:r>
              <a:rPr lang="de-DE" sz="2000" noProof="0" dirty="0" smtClean="0"/>
              <a:t>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</a:t>
            </a:r>
            <a:r>
              <a:rPr lang="de-DE" sz="2000" b="1" noProof="0" dirty="0" smtClean="0"/>
              <a:t>nur beim konkreten Aufruf </a:t>
            </a:r>
            <a:r>
              <a:rPr lang="de-DE" sz="2000" noProof="0" dirty="0" smtClean="0"/>
              <a:t>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verfügbar sein. 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>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smtClean="0">
                <a:sym typeface="Wingdings" panose="05000000000000000000" pitchFamily="2" charset="2"/>
              </a:rPr>
              <a:t>minimal</a:t>
            </a:r>
            <a:r>
              <a:rPr lang="de-DE" sz="2000" noProof="0" dirty="0" smtClean="0">
                <a:sym typeface="Wingdings" panose="05000000000000000000" pitchFamily="2" charset="2"/>
              </a:rPr>
              <a:t>", braucht aber zur Laufzeit </a:t>
            </a:r>
            <a:r>
              <a:rPr lang="de-DE" sz="2000" b="1" noProof="0" dirty="0" smtClean="0">
                <a:sym typeface="Wingdings" panose="05000000000000000000" pitchFamily="2" charset="2"/>
              </a:rPr>
              <a:t>zusätzliche Abhängigkeiten</a:t>
            </a:r>
            <a:endParaRPr lang="de-DE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Guard</a:t>
            </a:r>
            <a:r>
              <a:rPr lang="de-DE" smtClean="0">
                <a:solidFill>
                  <a:schemeClr val="bg1"/>
                </a:solidFill>
              </a:rPr>
              <a:t>: schützt vor mehrmaligem Einbinden von </a:t>
            </a:r>
            <a:r>
              <a:rPr lang="de-DE" i="1" smtClean="0">
                <a:solidFill>
                  <a:schemeClr val="bg1"/>
                </a:solidFill>
              </a:rPr>
              <a:t>Building.h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Dadurch können wir </a:t>
            </a:r>
            <a:r>
              <a:rPr lang="de-DE" b="1" smtClean="0">
                <a:solidFill>
                  <a:schemeClr val="bg1"/>
                </a:solidFill>
              </a:rPr>
              <a:t>alle </a:t>
            </a:r>
            <a:r>
              <a:rPr lang="de-DE" b="1">
                <a:solidFill>
                  <a:schemeClr val="bg1"/>
                </a:solidFill>
              </a:rPr>
              <a:t>benötigten Header überall </a:t>
            </a:r>
            <a:r>
              <a:rPr lang="de-DE" b="1" smtClean="0">
                <a:solidFill>
                  <a:schemeClr val="bg1"/>
                </a:solidFill>
              </a:rPr>
              <a:t>(beliebig oft)einbinden.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23418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smtClean="0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 smtClean="0"/>
              <a:t>-Konstanten auswerten (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 smtClean="0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mtClean="0"/>
              <a:t>-Anweisungen </a:t>
            </a:r>
            <a:r>
              <a:rPr lang="en-US" smtClean="0">
                <a:sym typeface="Wingdings" panose="05000000000000000000" pitchFamily="2" charset="2"/>
              </a:rPr>
              <a:t>durch </a:t>
            </a:r>
            <a:r>
              <a:rPr lang="en-US" smtClean="0"/>
              <a:t>Dateiinhalt ersetzen (rekursiv!)</a:t>
            </a:r>
            <a:endParaRPr lang="en-US" b="1" smtClean="0"/>
          </a:p>
          <a:p>
            <a:pPr marL="285750" indent="-285750" algn="l">
              <a:buFontTx/>
              <a:buChar char="-"/>
            </a:pPr>
            <a:endParaRPr lang="en-US" b="1" smtClean="0"/>
          </a:p>
          <a:p>
            <a:pPr algn="l"/>
            <a:r>
              <a:rPr lang="en-US" b="1" smtClean="0"/>
              <a:t>Weitere </a:t>
            </a:r>
            <a:r>
              <a:rPr lang="en-US" b="1" err="1" smtClean="0"/>
              <a:t>Anwendungsfälle</a:t>
            </a:r>
            <a:r>
              <a:rPr lang="en-US" b="1" smtClean="0"/>
              <a:t> des </a:t>
            </a:r>
            <a:r>
              <a:rPr lang="en-US" b="1" err="1" smtClean="0"/>
              <a:t>Präprozessors</a:t>
            </a:r>
            <a:r>
              <a:rPr lang="en-US" b="1" smtClean="0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 smtClean="0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</a:p>
          <a:p>
            <a:pPr marL="285750" indent="-285750" algn="l">
              <a:buFontTx/>
              <a:buChar char="-"/>
            </a:pPr>
            <a:r>
              <a:rPr lang="en-US" err="1" smtClean="0"/>
              <a:t>Betriebssystemerkennung</a:t>
            </a:r>
            <a:r>
              <a:rPr lang="en-US"/>
              <a:t> </a:t>
            </a:r>
            <a:r>
              <a:rPr lang="en-US" smtClean="0"/>
              <a:t>(</a:t>
            </a:r>
            <a:r>
              <a:rPr lang="en-US" err="1" smtClean="0"/>
              <a:t>z.B</a:t>
            </a:r>
            <a:r>
              <a:rPr lang="en-US" smtClean="0"/>
              <a:t>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 smtClean="0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</a:t>
            </a:r>
            <a:r>
              <a:rPr lang="en-US" smtClean="0"/>
              <a:t>(</a:t>
            </a:r>
            <a:r>
              <a:rPr lang="en-US"/>
              <a:t>in C)</a:t>
            </a:r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en.wikipedia.org/wiki/Include_guard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en.cppreference.com/w/cpp/language/definition#One_Definition_Rule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One Definition Rule</a:t>
            </a:r>
            <a:r>
              <a:rPr lang="de-DE" smtClean="0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 Klasse/Methode/… darf höchstens einmal definitert werden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hteck 35"/>
          <p:cNvSpPr/>
          <p:nvPr/>
        </p:nvSpPr>
        <p:spPr bwMode="auto">
          <a:xfrm>
            <a:off x="3930491" y="4848874"/>
            <a:ext cx="897886" cy="60760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38" name="Rechteck 37"/>
          <p:cNvSpPr/>
          <p:nvPr/>
        </p:nvSpPr>
        <p:spPr bwMode="auto">
          <a:xfrm>
            <a:off x="3925875" y="5883289"/>
            <a:ext cx="1262086" cy="60760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4040132" y="3738326"/>
            <a:ext cx="638489" cy="60760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ea typeface="ＭＳ Ｐゴシック" pitchFamily="34" charset="-128"/>
              </a:rPr>
              <a:t>C, C++ und Java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2" name="Textfeld 1"/>
          <p:cNvSpPr txBox="1"/>
          <p:nvPr/>
        </p:nvSpPr>
        <p:spPr>
          <a:xfrm>
            <a:off x="3925874" y="3738326"/>
            <a:ext cx="864096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</a:t>
            </a:r>
            <a:br>
              <a:rPr lang="de-DE" b="1" dirty="0" smtClean="0"/>
            </a:br>
            <a:r>
              <a:rPr lang="de-DE" b="1" dirty="0" smtClean="0"/>
              <a:t>1972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5187961" y="5302766"/>
            <a:ext cx="1071736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</a:t>
            </a:r>
          </a:p>
          <a:p>
            <a:r>
              <a:rPr lang="de-DE" b="1" dirty="0" smtClean="0"/>
              <a:t>1989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3851919" y="4832493"/>
            <a:ext cx="1012005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C++</a:t>
            </a:r>
            <a:br>
              <a:rPr lang="de-DE" b="1" dirty="0" smtClean="0"/>
            </a:br>
            <a:r>
              <a:rPr lang="de-DE" b="1" dirty="0" smtClean="0"/>
              <a:t>1980/85</a:t>
            </a:r>
            <a:endParaRPr lang="en-US" b="1" dirty="0"/>
          </a:p>
        </p:txBody>
      </p:sp>
      <p:cxnSp>
        <p:nvCxnSpPr>
          <p:cNvPr id="4" name="Gerade Verbindung mit Pfeil 3"/>
          <p:cNvCxnSpPr>
            <a:stCxn id="2" idx="2"/>
            <a:endCxn id="10" idx="0"/>
          </p:cNvCxnSpPr>
          <p:nvPr/>
        </p:nvCxnSpPr>
        <p:spPr bwMode="auto">
          <a:xfrm>
            <a:off x="4357922" y="4345928"/>
            <a:ext cx="0" cy="4865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Gerade Verbindung mit Pfeil 14"/>
          <p:cNvCxnSpPr>
            <a:stCxn id="2" idx="2"/>
            <a:endCxn id="9" idx="0"/>
          </p:cNvCxnSpPr>
          <p:nvPr/>
        </p:nvCxnSpPr>
        <p:spPr bwMode="auto">
          <a:xfrm>
            <a:off x="4357922" y="4345928"/>
            <a:ext cx="1365907" cy="9568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Gerade Verbindung mit Pfeil 18"/>
          <p:cNvCxnSpPr>
            <a:stCxn id="10" idx="2"/>
          </p:cNvCxnSpPr>
          <p:nvPr/>
        </p:nvCxnSpPr>
        <p:spPr bwMode="auto">
          <a:xfrm flipH="1">
            <a:off x="4354584" y="5440095"/>
            <a:ext cx="3338" cy="42681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feld 21"/>
          <p:cNvSpPr txBox="1"/>
          <p:nvPr/>
        </p:nvSpPr>
        <p:spPr>
          <a:xfrm>
            <a:off x="3892273" y="5911538"/>
            <a:ext cx="936104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Java 1995</a:t>
            </a:r>
            <a:endParaRPr lang="en-US" b="1" dirty="0"/>
          </a:p>
        </p:txBody>
      </p:sp>
      <p:cxnSp>
        <p:nvCxnSpPr>
          <p:cNvPr id="32" name="Gerade Verbindung mit Pfeil 31"/>
          <p:cNvCxnSpPr>
            <a:stCxn id="10" idx="3"/>
            <a:endCxn id="9" idx="0"/>
          </p:cNvCxnSpPr>
          <p:nvPr/>
        </p:nvCxnSpPr>
        <p:spPr bwMode="auto">
          <a:xfrm>
            <a:off x="4863924" y="5118682"/>
            <a:ext cx="859905" cy="1840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7" name="Textfeld 36"/>
          <p:cNvSpPr txBox="1"/>
          <p:nvPr/>
        </p:nvSpPr>
        <p:spPr>
          <a:xfrm>
            <a:off x="3925874" y="2828208"/>
            <a:ext cx="864096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B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de-DE" b="1" dirty="0" smtClean="0"/>
              <a:t>1969</a:t>
            </a:r>
            <a:endParaRPr lang="en-US" b="1" dirty="0"/>
          </a:p>
        </p:txBody>
      </p:sp>
      <p:cxnSp>
        <p:nvCxnSpPr>
          <p:cNvPr id="31" name="Gerade Verbindung mit Pfeil 30"/>
          <p:cNvCxnSpPr>
            <a:stCxn id="37" idx="2"/>
            <a:endCxn id="2" idx="0"/>
          </p:cNvCxnSpPr>
          <p:nvPr/>
        </p:nvCxnSpPr>
        <p:spPr bwMode="auto">
          <a:xfrm>
            <a:off x="4357922" y="3435810"/>
            <a:ext cx="0" cy="3025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Textfeld 40"/>
          <p:cNvSpPr txBox="1"/>
          <p:nvPr/>
        </p:nvSpPr>
        <p:spPr>
          <a:xfrm>
            <a:off x="1547766" y="2283873"/>
            <a:ext cx="2115988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Algol 1958/60/68</a:t>
            </a:r>
            <a:endParaRPr lang="en-US" b="1" dirty="0"/>
          </a:p>
        </p:txBody>
      </p:sp>
      <p:cxnSp>
        <p:nvCxnSpPr>
          <p:cNvPr id="42" name="Gerade Verbindung mit Pfeil 41"/>
          <p:cNvCxnSpPr>
            <a:stCxn id="41" idx="2"/>
            <a:endCxn id="2" idx="0"/>
          </p:cNvCxnSpPr>
          <p:nvPr/>
        </p:nvCxnSpPr>
        <p:spPr bwMode="auto">
          <a:xfrm>
            <a:off x="2605760" y="2633841"/>
            <a:ext cx="1752162" cy="11044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7" name="Textfeld 46"/>
          <p:cNvSpPr txBox="1"/>
          <p:nvPr/>
        </p:nvSpPr>
        <p:spPr>
          <a:xfrm>
            <a:off x="921718" y="1466118"/>
            <a:ext cx="216024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FORTRAN I 1957</a:t>
            </a:r>
            <a:endParaRPr lang="en-US" b="1" dirty="0"/>
          </a:p>
        </p:txBody>
      </p:sp>
      <p:cxnSp>
        <p:nvCxnSpPr>
          <p:cNvPr id="44" name="Gerade Verbindung mit Pfeil 43"/>
          <p:cNvCxnSpPr>
            <a:stCxn id="47" idx="2"/>
            <a:endCxn id="41" idx="0"/>
          </p:cNvCxnSpPr>
          <p:nvPr/>
        </p:nvCxnSpPr>
        <p:spPr bwMode="auto">
          <a:xfrm>
            <a:off x="2001838" y="1816086"/>
            <a:ext cx="603922" cy="4677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3" name="Textfeld 52"/>
          <p:cNvSpPr txBox="1"/>
          <p:nvPr/>
        </p:nvSpPr>
        <p:spPr>
          <a:xfrm>
            <a:off x="3639788" y="2280165"/>
            <a:ext cx="1436268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BCPL1967</a:t>
            </a:r>
            <a:endParaRPr lang="en-US" b="1" dirty="0"/>
          </a:p>
        </p:txBody>
      </p:sp>
      <p:sp>
        <p:nvSpPr>
          <p:cNvPr id="54" name="Textfeld 53"/>
          <p:cNvSpPr txBox="1"/>
          <p:nvPr/>
        </p:nvSpPr>
        <p:spPr>
          <a:xfrm>
            <a:off x="3663535" y="1766493"/>
            <a:ext cx="1388774" cy="3499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CPL 1963</a:t>
            </a:r>
            <a:endParaRPr lang="en-US" b="1" dirty="0"/>
          </a:p>
        </p:txBody>
      </p:sp>
      <p:cxnSp>
        <p:nvCxnSpPr>
          <p:cNvPr id="59" name="Gerade Verbindung mit Pfeil 58"/>
          <p:cNvCxnSpPr>
            <a:stCxn id="53" idx="2"/>
            <a:endCxn id="37" idx="0"/>
          </p:cNvCxnSpPr>
          <p:nvPr/>
        </p:nvCxnSpPr>
        <p:spPr bwMode="auto">
          <a:xfrm>
            <a:off x="4357922" y="2630133"/>
            <a:ext cx="0" cy="1980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Gerade Verbindung mit Pfeil 63"/>
          <p:cNvCxnSpPr>
            <a:stCxn id="54" idx="2"/>
            <a:endCxn id="53" idx="0"/>
          </p:cNvCxnSpPr>
          <p:nvPr/>
        </p:nvCxnSpPr>
        <p:spPr bwMode="auto">
          <a:xfrm>
            <a:off x="4357922" y="2116461"/>
            <a:ext cx="0" cy="1637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676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583" y="3589165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Abgerundete rechteckige Legende 70"/>
          <p:cNvSpPr/>
          <p:nvPr/>
        </p:nvSpPr>
        <p:spPr>
          <a:xfrm>
            <a:off x="5889714" y="3825343"/>
            <a:ext cx="2448272" cy="539579"/>
          </a:xfrm>
          <a:prstGeom prst="wedgeRoundRectCallout">
            <a:avLst>
              <a:gd name="adj1" fmla="val -67727"/>
              <a:gd name="adj2" fmla="val -294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i="1" dirty="0" smtClean="0">
                <a:solidFill>
                  <a:schemeClr val="bg1"/>
                </a:solidFill>
              </a:rPr>
              <a:t>The White Book</a:t>
            </a:r>
            <a:r>
              <a:rPr lang="de-DE" sz="1600" dirty="0" smtClean="0">
                <a:solidFill>
                  <a:schemeClr val="bg1"/>
                </a:solidFill>
              </a:rPr>
              <a:t> von Kernighan &amp; Ritchie</a:t>
            </a:r>
            <a:endParaRPr lang="de-DE" sz="1600" i="1" dirty="0">
              <a:solidFill>
                <a:schemeClr val="bg1"/>
              </a:solidFill>
            </a:endParaRPr>
          </a:p>
        </p:txBody>
      </p:sp>
      <p:sp>
        <p:nvSpPr>
          <p:cNvPr id="72" name="Abgerundete rechteckige Legende 71"/>
          <p:cNvSpPr/>
          <p:nvPr/>
        </p:nvSpPr>
        <p:spPr>
          <a:xfrm>
            <a:off x="5222018" y="2671051"/>
            <a:ext cx="2374318" cy="430057"/>
          </a:xfrm>
          <a:prstGeom prst="wedgeRoundRectCallout">
            <a:avLst>
              <a:gd name="adj1" fmla="val -79828"/>
              <a:gd name="adj2" fmla="val 280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Ken Thompson; erste Fassung von Unix</a:t>
            </a:r>
            <a:endParaRPr lang="de-DE" sz="1600" dirty="0">
              <a:solidFill>
                <a:schemeClr val="bg1"/>
              </a:solidFill>
            </a:endParaRPr>
          </a:p>
        </p:txBody>
      </p:sp>
      <p:pic>
        <p:nvPicPr>
          <p:cNvPr id="28678" name="Picture 6" descr="http://www.cs.uah.edu/%7Ercoleman/Common/History/Images/CPPHistory0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72"/>
          <a:stretch/>
        </p:blipFill>
        <p:spPr bwMode="auto">
          <a:xfrm>
            <a:off x="3258889" y="4617293"/>
            <a:ext cx="659373" cy="93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Abgerundete rechteckige Legende 73"/>
          <p:cNvSpPr/>
          <p:nvPr/>
        </p:nvSpPr>
        <p:spPr>
          <a:xfrm>
            <a:off x="370624" y="4596909"/>
            <a:ext cx="2392213" cy="769899"/>
          </a:xfrm>
          <a:prstGeom prst="wedgeRoundRectCallout">
            <a:avLst>
              <a:gd name="adj1" fmla="val 68510"/>
              <a:gd name="adj2" fmla="val -1599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i="1" dirty="0" smtClean="0">
                <a:solidFill>
                  <a:schemeClr val="bg1"/>
                </a:solidFill>
              </a:rPr>
              <a:t>The C++ Programming Language</a:t>
            </a:r>
            <a:r>
              <a:rPr lang="de-DE" sz="1600" dirty="0" smtClean="0">
                <a:solidFill>
                  <a:schemeClr val="bg1"/>
                </a:solidFill>
              </a:rPr>
              <a:t> von Bjarne Stroustroup</a:t>
            </a:r>
            <a:endParaRPr lang="de-DE" sz="1600" i="1" dirty="0">
              <a:solidFill>
                <a:schemeClr val="bg1"/>
              </a:solidFill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96535" y="2897613"/>
            <a:ext cx="2208685" cy="658589"/>
          </a:xfrm>
          <a:prstGeom prst="wedgeRoundRectCallout">
            <a:avLst>
              <a:gd name="adj1" fmla="val -5283"/>
              <a:gd name="adj2" fmla="val -18966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Erste höhere Programmiersprache – lebt bis heute!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82" name="Abgerundete rechteckige Legende 81"/>
          <p:cNvSpPr/>
          <p:nvPr/>
        </p:nvSpPr>
        <p:spPr>
          <a:xfrm>
            <a:off x="5360956" y="5991936"/>
            <a:ext cx="3661154" cy="399787"/>
          </a:xfrm>
          <a:prstGeom prst="wedgeRoundRectCallout">
            <a:avLst>
              <a:gd name="adj1" fmla="val -54571"/>
              <a:gd name="adj2" fmla="val -3308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James Gosling, Bill Joy et al. @ SUN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2583415" y="3984161"/>
            <a:ext cx="1080120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Simula 67</a:t>
            </a:r>
            <a:endParaRPr lang="en-US" b="1" dirty="0"/>
          </a:p>
        </p:txBody>
      </p:sp>
      <p:cxnSp>
        <p:nvCxnSpPr>
          <p:cNvPr id="30" name="Gerade Verbindung mit Pfeil 29"/>
          <p:cNvCxnSpPr>
            <a:stCxn id="29" idx="3"/>
          </p:cNvCxnSpPr>
          <p:nvPr/>
        </p:nvCxnSpPr>
        <p:spPr bwMode="auto">
          <a:xfrm>
            <a:off x="3663535" y="4287962"/>
            <a:ext cx="548425" cy="5363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Textfeld 32"/>
          <p:cNvSpPr txBox="1"/>
          <p:nvPr/>
        </p:nvSpPr>
        <p:spPr>
          <a:xfrm>
            <a:off x="2374390" y="5549478"/>
            <a:ext cx="1226082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Smalltalk</a:t>
            </a:r>
            <a:br>
              <a:rPr lang="de-DE" b="1" dirty="0" smtClean="0"/>
            </a:br>
            <a:r>
              <a:rPr lang="de-DE" b="1" dirty="0" smtClean="0"/>
              <a:t>1972</a:t>
            </a:r>
            <a:endParaRPr lang="en-US" b="1" dirty="0"/>
          </a:p>
        </p:txBody>
      </p:sp>
      <p:cxnSp>
        <p:nvCxnSpPr>
          <p:cNvPr id="34" name="Gerade Verbindung mit Pfeil 33"/>
          <p:cNvCxnSpPr>
            <a:stCxn id="33" idx="3"/>
          </p:cNvCxnSpPr>
          <p:nvPr/>
        </p:nvCxnSpPr>
        <p:spPr bwMode="auto">
          <a:xfrm>
            <a:off x="3600472" y="5853279"/>
            <a:ext cx="289398" cy="570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674" name="Picture 2" descr="http://upload.wikimedia.org/wikipedia/de/thumb/e/e1/Java-Logo.svg/100px-Java-Logo.sv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926"/>
          <a:stretch/>
        </p:blipFill>
        <p:spPr bwMode="auto">
          <a:xfrm>
            <a:off x="4678621" y="5853279"/>
            <a:ext cx="439154" cy="57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upload.wikimedia.org/wikipedia/de/2/28/Smalltalk-powered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81" y="5590305"/>
            <a:ext cx="14763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8146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 animBg="1"/>
      <p:bldP spid="9" grpId="0"/>
      <p:bldP spid="10" grpId="0"/>
      <p:bldP spid="22" grpId="0"/>
      <p:bldP spid="37" grpId="0"/>
      <p:bldP spid="41" grpId="0"/>
      <p:bldP spid="47" grpId="0"/>
      <p:bldP spid="53" grpId="0"/>
      <p:bldP spid="54" grpId="0" animBg="1"/>
      <p:bldP spid="72" grpId="0" animBg="1"/>
      <p:bldP spid="74" grpId="0" animBg="1"/>
      <p:bldP spid="81" grpId="0" animBg="1"/>
      <p:bldP spid="82" grpId="0" animBg="1"/>
      <p:bldP spid="29" grpId="0"/>
      <p:bldP spid="3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 Lösung.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29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Include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Guards</a:t>
            </a:r>
            <a:r>
              <a:rPr lang="de-DE" altLang="de-DE" noProof="0" dirty="0" smtClean="0"/>
              <a:t>: #</a:t>
            </a:r>
            <a:r>
              <a:rPr lang="de-DE" altLang="de-DE" noProof="0" dirty="0" err="1" smtClean="0"/>
              <a:t>ifndef</a:t>
            </a:r>
            <a:r>
              <a:rPr lang="de-DE" altLang="de-DE" noProof="0" dirty="0" smtClean="0"/>
              <a:t> vs. #</a:t>
            </a:r>
            <a:r>
              <a:rPr lang="de-DE" altLang="de-DE" noProof="0" dirty="0" err="1" smtClean="0"/>
              <a:t>pragma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once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Anstelle der Klammer aus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de-DE" noProof="0" dirty="0" smtClean="0"/>
              <a:t> kann man auch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verwenden 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b="1" noProof="0" dirty="0" smtClean="0"/>
              <a:t>kompakter, weniger fehleranfällig</a:t>
            </a:r>
          </a:p>
          <a:p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ist </a:t>
            </a:r>
            <a:r>
              <a:rPr lang="de-DE" b="1" noProof="0" dirty="0" smtClean="0"/>
              <a:t>(noch) nicht im Standard</a:t>
            </a:r>
            <a:r>
              <a:rPr lang="de-DE" noProof="0" dirty="0" smtClean="0"/>
              <a:t>, wird aber von den meisten Compilern unterstützt.</a:t>
            </a:r>
          </a:p>
          <a:p>
            <a:r>
              <a:rPr lang="de-DE" noProof="0" dirty="0" smtClean="0"/>
              <a:t>Liste von kompatiblen Compilern: </a:t>
            </a:r>
            <a:r>
              <a:rPr lang="de-DE" noProof="0" dirty="0" smtClean="0">
                <a:hlinkClick r:id="rId3"/>
              </a:rPr>
              <a:t>https://en.wikipedia.org/wiki/Pragma_once#Portability</a:t>
            </a:r>
            <a:r>
              <a:rPr lang="de-DE" noProof="0" dirty="0" smtClean="0"/>
              <a:t> </a:t>
            </a:r>
          </a:p>
          <a:p>
            <a:endParaRPr lang="de-DE" noProof="0" dirty="0" smtClean="0"/>
          </a:p>
          <a:p>
            <a:endParaRPr lang="de-DE" noProof="0" dirty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Anwendungsmöglichkeiten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smtClean="0"/>
              <a:t>Die </a:t>
            </a:r>
            <a:r>
              <a:rPr lang="de-DE" b="1" noProof="0" dirty="0" smtClean="0"/>
              <a:t>Direktive #</a:t>
            </a:r>
            <a:r>
              <a:rPr lang="de-DE" b="1" noProof="0" dirty="0" err="1" smtClean="0"/>
              <a:t>define</a:t>
            </a:r>
            <a:r>
              <a:rPr lang="de-DE" b="1" noProof="0" dirty="0" smtClean="0"/>
              <a:t> kann auf drei Arten </a:t>
            </a:r>
            <a:r>
              <a:rPr lang="de-DE" b="1" noProof="0" smtClean="0"/>
              <a:t>eingesetzt werden</a:t>
            </a:r>
            <a:br>
              <a:rPr lang="de-DE" b="1" noProof="0" smtClean="0"/>
            </a:br>
            <a:endParaRPr lang="de-DE" b="1" noProof="0" dirty="0" smtClean="0"/>
          </a:p>
          <a:p>
            <a:r>
              <a:rPr lang="de-DE" b="1"/>
              <a:t>Symbol: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</a:t>
            </a:r>
            <a:r>
              <a:rPr lang="de-DE" noProof="0" smtClean="0"/>
              <a:t> </a:t>
            </a:r>
            <a:endParaRPr lang="de-DE"/>
          </a:p>
          <a:p>
            <a:pPr lvl="1"/>
            <a:r>
              <a:rPr lang="de-DE" noProof="0" smtClean="0"/>
              <a:t>Das </a:t>
            </a:r>
            <a:r>
              <a:rPr lang="de-DE" noProof="0" dirty="0" smtClean="0"/>
              <a:t>Symbol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existiert (ohne </a:t>
            </a:r>
            <a:r>
              <a:rPr lang="de-DE" noProof="0" smtClean="0"/>
              <a:t>Wert).</a:t>
            </a:r>
          </a:p>
          <a:p>
            <a:pPr lvl="1"/>
            <a:endParaRPr lang="de-DE" noProof="0" dirty="0" smtClean="0"/>
          </a:p>
          <a:p>
            <a:r>
              <a:rPr lang="de-DE" b="1"/>
              <a:t>Konstante: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 1</a:t>
            </a:r>
            <a:endParaRPr lang="de-DE"/>
          </a:p>
          <a:p>
            <a:pPr lvl="1"/>
            <a:r>
              <a:rPr lang="de-DE" noProof="0" smtClean="0"/>
              <a:t>Alle </a:t>
            </a:r>
            <a:r>
              <a:rPr lang="de-DE" noProof="0" dirty="0" smtClean="0"/>
              <a:t>Auftreten von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werden mit </a:t>
            </a:r>
            <a:r>
              <a:rPr lang="de-DE" noProof="0" smtClean="0"/>
              <a:t>1 ersetzt</a:t>
            </a:r>
            <a:endParaRPr lang="de-DE"/>
          </a:p>
          <a:p>
            <a:pPr lvl="1"/>
            <a:r>
              <a:rPr lang="de-DE"/>
              <a:t>Heute unüblich, dank "const" und "static" (siehe später</a:t>
            </a:r>
            <a:r>
              <a:rPr lang="de-DE" smtClean="0"/>
              <a:t>)</a:t>
            </a:r>
          </a:p>
          <a:p>
            <a:pPr lvl="1"/>
            <a:endParaRPr lang="de-DE" noProof="0" dirty="0" smtClean="0"/>
          </a:p>
          <a:p>
            <a:r>
              <a:rPr lang="de-DE" b="1"/>
              <a:t>Funktion: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MAX(</a:t>
            </a:r>
            <a:r>
              <a:rPr lang="de-DE" sz="22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a,b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 ((a &lt; b) ? (b) : (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a))</a:t>
            </a:r>
            <a:endParaRPr lang="de-DE" sz="2200" noProof="0" dirty="0" smtClean="0">
              <a:latin typeface="+mj-lt"/>
              <a:ea typeface="+mn-ea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Verwendung: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cout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&lt;&lt; "MAX(1,2)	: " &lt;&lt; MAX(1,2) &lt;&lt;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endl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de-DE" noProof="0" smtClean="0"/>
              <a:t>N.B.: </a:t>
            </a:r>
            <a:r>
              <a:rPr lang="de-DE" b="1" noProof="0" smtClean="0"/>
              <a:t>Ternärer Operator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If-Condition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-Value : Else-Value</a:t>
            </a: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8880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Fortgeschrittene Verwendung des Präprozessors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Schlüsselwort </a:t>
            </a:r>
            <a:r>
              <a:rPr 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b="1" noProof="0" dirty="0" smtClean="0"/>
              <a:t> neu definieren: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define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DoSomeStackCheckStuff</a:t>
            </a:r>
            <a:r>
              <a:rPr lang="de-DE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0" kern="1200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b="1" kern="1200" noProof="0" dirty="0" smtClean="0">
                <a:latin typeface="+mj-lt"/>
                <a:cs typeface="Courier New" panose="02070309020205020404" pitchFamily="49" charset="0"/>
              </a:rPr>
              <a:t>Auswertung von Ausdrücken zur </a:t>
            </a:r>
            <a:r>
              <a:rPr lang="de-DE" b="1" kern="1200" noProof="0" dirty="0" err="1" smtClean="0">
                <a:latin typeface="+mj-lt"/>
                <a:cs typeface="Courier New" panose="02070309020205020404" pitchFamily="49" charset="0"/>
              </a:rPr>
              <a:t>Compile</a:t>
            </a:r>
            <a:r>
              <a:rPr lang="de-DE" b="1" kern="1200" noProof="0" dirty="0" smtClean="0">
                <a:latin typeface="+mj-lt"/>
                <a:cs typeface="Courier New" panose="02070309020205020404" pitchFamily="49" charset="0"/>
              </a:rPr>
              <a:t>-Zeit:</a:t>
            </a:r>
            <a:r>
              <a:rPr lang="de-DE" kern="1200" noProof="0" dirty="0" smtClean="0">
                <a:latin typeface="+mj-lt"/>
                <a:cs typeface="Courier New" panose="02070309020205020404" pitchFamily="49" charset="0"/>
              </a:rPr>
              <a:t/>
            </a:r>
            <a:br>
              <a:rPr lang="de-DE" kern="1200" noProof="0" dirty="0" smtClean="0">
                <a:latin typeface="+mj-lt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/* Force a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compilation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define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BUILD_BUG_ON(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((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[1 - 2*!!(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)]))</a:t>
            </a:r>
            <a:endParaRPr lang="de-DE" b="0" kern="1200" noProof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784958" y="980729"/>
            <a:ext cx="3299209" cy="338562"/>
          </a:xfrm>
          <a:prstGeom prst="wedgeRoundRectCallout">
            <a:avLst>
              <a:gd name="adj1" fmla="val -56475"/>
              <a:gd name="adj2" fmla="val -169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(Do not) Try </a:t>
            </a:r>
            <a:r>
              <a:rPr lang="de-DE" b="1" err="1" smtClean="0">
                <a:solidFill>
                  <a:schemeClr val="bg1"/>
                </a:solidFill>
              </a:rPr>
              <a:t>this</a:t>
            </a:r>
            <a:r>
              <a:rPr lang="de-DE" b="1" smtClean="0">
                <a:solidFill>
                  <a:schemeClr val="bg1"/>
                </a:solidFill>
              </a:rPr>
              <a:t> at </a:t>
            </a:r>
            <a:r>
              <a:rPr lang="de-DE" b="1" err="1" smtClean="0">
                <a:solidFill>
                  <a:schemeClr val="bg1"/>
                </a:solidFill>
              </a:rPr>
              <a:t>home</a:t>
            </a:r>
            <a:r>
              <a:rPr lang="de-DE" b="1" smtClean="0">
                <a:solidFill>
                  <a:schemeClr val="bg1"/>
                </a:solidFill>
              </a:rPr>
              <a:t>! </a:t>
            </a:r>
            <a:r>
              <a:rPr lang="de-DE" b="1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987825" y="5229200"/>
            <a:ext cx="4608512" cy="720080"/>
          </a:xfrm>
          <a:prstGeom prst="wedgeRoundRectCallout">
            <a:avLst>
              <a:gd name="adj1" fmla="val -42049"/>
              <a:gd name="adj2" fmla="val -956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Im Linux-Kernel verwendet, um </a:t>
            </a:r>
            <a:r>
              <a:rPr lang="de-DE" b="1" err="1" smtClean="0">
                <a:solidFill>
                  <a:schemeClr val="bg1"/>
                </a:solidFill>
              </a:rPr>
              <a:t>Asserts</a:t>
            </a:r>
            <a:r>
              <a:rPr lang="de-DE" b="1" smtClean="0">
                <a:solidFill>
                  <a:schemeClr val="bg1"/>
                </a:solidFill>
              </a:rPr>
              <a:t> zur </a:t>
            </a:r>
            <a:r>
              <a:rPr lang="de-DE" b="1" err="1" smtClean="0">
                <a:solidFill>
                  <a:schemeClr val="bg1"/>
                </a:solidFill>
              </a:rPr>
              <a:t>Compile</a:t>
            </a:r>
            <a:r>
              <a:rPr lang="de-DE" b="1" smtClean="0">
                <a:solidFill>
                  <a:schemeClr val="bg1"/>
                </a:solidFill>
              </a:rPr>
              <a:t>-Zeit</a:t>
            </a:r>
            <a:r>
              <a:rPr lang="de-DE" smtClean="0">
                <a:solidFill>
                  <a:schemeClr val="bg1"/>
                </a:solidFill>
              </a:rPr>
              <a:t> durchzuführen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059832" y="2636912"/>
            <a:ext cx="5400601" cy="720080"/>
          </a:xfrm>
          <a:prstGeom prst="wedgeRoundRectCallout">
            <a:avLst>
              <a:gd name="adj1" fmla="val -39997"/>
              <a:gd name="adj2" fmla="val -742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Behandelt "return" als </a:t>
            </a:r>
            <a:r>
              <a:rPr lang="de-DE" b="1" smtClean="0">
                <a:solidFill>
                  <a:schemeClr val="bg1"/>
                </a:solidFill>
              </a:rPr>
              <a:t>Konstante(!!)</a:t>
            </a:r>
            <a:r>
              <a:rPr lang="de-DE" smtClean="0">
                <a:solidFill>
                  <a:schemeClr val="bg1"/>
                </a:solidFill>
              </a:rPr>
              <a:t>, die mit "DoSomeStackCheckStuff; return" ersetzt werden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236574" y="6203440"/>
            <a:ext cx="6499225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err="1" smtClean="0">
                <a:solidFill>
                  <a:schemeClr val="bg1">
                    <a:lumMod val="65000"/>
                  </a:schemeClr>
                </a:solidFill>
              </a:rPr>
              <a:t>Quelle</a:t>
            </a:r>
            <a:r>
              <a:rPr lang="en-US" sz="1100" b="1" smtClean="0">
                <a:solidFill>
                  <a:schemeClr val="bg1">
                    <a:lumMod val="65000"/>
                  </a:schemeClr>
                </a:solidFill>
              </a:rPr>
              <a:t>: http</a:t>
            </a:r>
            <a:r>
              <a:rPr lang="en-US" sz="1100" b="1">
                <a:solidFill>
                  <a:schemeClr val="bg1">
                    <a:lumMod val="65000"/>
                  </a:schemeClr>
                </a:solidFill>
              </a:rPr>
              <a:t>://stackoverflow.com/questions/599365/what-is-your-favorite-c-programming-trick</a:t>
            </a:r>
          </a:p>
        </p:txBody>
      </p:sp>
    </p:spTree>
    <p:extLst>
      <p:ext uri="{BB962C8B-B14F-4D97-AF65-F5344CB8AC3E}">
        <p14:creationId xmlns:p14="http://schemas.microsoft.com/office/powerpoint/2010/main" val="349180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Definition vs. Deklaration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Grundlegendes Konzept</a:t>
            </a:r>
            <a:r>
              <a:rPr lang="de-DE" noProof="0" dirty="0" smtClean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Deklaration</a:t>
            </a:r>
          </a:p>
          <a:p>
            <a:pPr marL="692150" lvl="1" indent="-342900"/>
            <a:r>
              <a:rPr lang="de-DE" noProof="0" dirty="0" smtClean="0"/>
              <a:t>… gibt an, dass ein Element (z.B. Variable, Funktion, Klasse) </a:t>
            </a:r>
            <a:r>
              <a:rPr lang="de-DE" b="1" noProof="0" dirty="0" smtClean="0"/>
              <a:t>existiert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Größe im Speicher etc.)</a:t>
            </a:r>
            <a:r>
              <a:rPr lang="de-DE" noProof="0" dirty="0" smtClean="0"/>
              <a:t> </a:t>
            </a:r>
            <a:r>
              <a:rPr lang="de-DE" b="1" noProof="0" dirty="0" smtClean="0"/>
              <a:t>ohne</a:t>
            </a:r>
            <a:r>
              <a:rPr lang="de-DE" noProof="0" dirty="0" smtClean="0"/>
              <a:t> ihm dabei einen </a:t>
            </a:r>
            <a:r>
              <a:rPr lang="de-DE" b="1" noProof="0" dirty="0" smtClean="0"/>
              <a:t>konkreten Wert </a:t>
            </a:r>
            <a:r>
              <a:rPr lang="de-DE" noProof="0" dirty="0" smtClean="0"/>
              <a:t>zuzuweisen.</a:t>
            </a:r>
          </a:p>
          <a:p>
            <a:pPr marL="692150" lvl="1" indent="-342900"/>
            <a:r>
              <a:rPr lang="de-DE" noProof="0" dirty="0" smtClean="0"/>
              <a:t>Beispiele: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Definition</a:t>
            </a:r>
          </a:p>
          <a:p>
            <a:pPr marL="692150" lvl="1" indent="-342900"/>
            <a:r>
              <a:rPr lang="de-DE" noProof="0" dirty="0" smtClean="0"/>
              <a:t>…belegt ein Element mit einem </a:t>
            </a:r>
            <a:r>
              <a:rPr lang="de-DE" b="1" noProof="0" dirty="0" smtClean="0"/>
              <a:t>konkreten Wert</a:t>
            </a:r>
          </a:p>
          <a:p>
            <a:pPr marL="692150" lvl="1" indent="-342900"/>
            <a:r>
              <a:rPr lang="de-DE" noProof="0" dirty="0" smtClean="0"/>
              <a:t>Je nach Element ist eine </a:t>
            </a:r>
            <a:r>
              <a:rPr lang="de-DE" b="1" noProof="0" dirty="0" err="1" smtClean="0"/>
              <a:t>Redefinition</a:t>
            </a:r>
            <a:r>
              <a:rPr lang="de-DE" noProof="0" dirty="0" smtClean="0"/>
              <a:t> möglich</a:t>
            </a:r>
          </a:p>
          <a:p>
            <a:pPr marL="692150" lvl="1" indent="-342900"/>
            <a:r>
              <a:rPr lang="de-DE" noProof="0" dirty="0" smtClean="0"/>
              <a:t>Beispiele: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b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Deklaration und Definition können </a:t>
            </a:r>
            <a:r>
              <a:rPr lang="de-DE" b="1" noProof="0" dirty="0" smtClean="0"/>
              <a:t>gleichzeitig geschehen</a:t>
            </a:r>
          </a:p>
          <a:p>
            <a:pPr marL="692150" lvl="1" indent="-342900"/>
            <a:r>
              <a:rPr lang="de-DE" noProof="0" dirty="0" smtClean="0"/>
              <a:t>Wenn möglich, vorzuziehen!</a:t>
            </a:r>
          </a:p>
          <a:p>
            <a:pPr marL="692150" lvl="1" indent="-342900"/>
            <a:r>
              <a:rPr lang="de-DE" noProof="0" dirty="0" smtClean="0"/>
              <a:t>Trennung erlaubt es aber, </a:t>
            </a:r>
            <a:r>
              <a:rPr lang="de-DE" b="1" noProof="0" dirty="0" smtClean="0"/>
              <a:t>zyklische Abhängigkeiten aufzubrechen</a:t>
            </a:r>
            <a:r>
              <a:rPr lang="de-DE" noProof="0" dirty="0" smtClean="0"/>
              <a:t>.</a:t>
            </a:r>
          </a:p>
          <a:p>
            <a:pPr marL="692150" lvl="1" indent="-342900"/>
            <a:r>
              <a:rPr lang="de-DE" noProof="0" dirty="0" smtClean="0"/>
              <a:t>z.B.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de-DE" noProof="0" dirty="0" smtClean="0"/>
              <a:t> (Rest gleich wie bei Definition)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275856" y="6237312"/>
            <a:ext cx="586814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Praktisches Beispiel: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www.cprogramming.com/declare_vs_define.html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Inlining</a:t>
            </a:r>
            <a:r>
              <a:rPr lang="de-DE" altLang="de-DE" noProof="0" dirty="0" smtClean="0"/>
              <a:t> 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noProof="0" dirty="0" smtClean="0"/>
              <a:t> zeigt an, dass statt eines Methoden-/Funktionsaufrufs direkt der Code an jeder Aufrufstelle eingefügt werden soll. </a:t>
            </a:r>
            <a:br>
              <a:rPr lang="de-DE" noProof="0" dirty="0" smtClean="0"/>
            </a:b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Heutzutage:</a:t>
            </a:r>
            <a:r>
              <a:rPr lang="de-DE" noProof="0" dirty="0" smtClean="0"/>
              <a:t> Nur ein </a:t>
            </a:r>
            <a:r>
              <a:rPr lang="de-DE" b="1" noProof="0" dirty="0" smtClean="0"/>
              <a:t>Hinweis</a:t>
            </a:r>
            <a:r>
              <a:rPr lang="de-DE" noProof="0" dirty="0" smtClean="0"/>
              <a:t> an den Compiler – nicht "</a:t>
            </a:r>
            <a:r>
              <a:rPr lang="de-DE" noProof="0" smtClean="0"/>
              <a:t>verpflichtend".</a:t>
            </a:r>
          </a:p>
          <a:p>
            <a:pPr marL="514350" lvl="1" indent="-342900"/>
            <a:r>
              <a:rPr lang="de-DE" smtClean="0"/>
              <a:t>I.d.R. </a:t>
            </a:r>
            <a:r>
              <a:rPr lang="de-DE" b="1" noProof="0" smtClean="0"/>
              <a:t>nicht </a:t>
            </a:r>
            <a:r>
              <a:rPr lang="de-DE" b="1" noProof="0" dirty="0" smtClean="0"/>
              <a:t>mehr notwendig</a:t>
            </a:r>
            <a:r>
              <a:rPr lang="de-DE" noProof="0" dirty="0" smtClean="0"/>
              <a:t>, da der Compiler automatisch über Optimierungen entscheidet </a:t>
            </a:r>
            <a:br>
              <a:rPr lang="de-DE" noProof="0" dirty="0" smtClean="0"/>
            </a:br>
            <a:r>
              <a:rPr lang="de-DE" noProof="0" dirty="0" smtClean="0"/>
              <a:t>(Flags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de-DE" noProof="0" dirty="0" smtClean="0"/>
              <a:t>, …)</a:t>
            </a:r>
            <a:endParaRPr lang="de-DE" noProof="0" dirty="0"/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359395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en.wikipedia.org/wiki/Inline_function</a:t>
            </a:r>
            <a:r>
              <a:rPr lang="en-US" sz="1200" smtClean="0"/>
              <a:t> </a:t>
            </a:r>
            <a:endParaRPr lang="en-US" sz="120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noProof="0" dirty="0" smtClean="0"/>
              <a:t>In C++ gibt es (mind.) drei Wege </a:t>
            </a:r>
            <a:r>
              <a:rPr lang="de-DE" noProof="0" smtClean="0"/>
              <a:t>zur Implementierung </a:t>
            </a:r>
            <a:r>
              <a:rPr lang="de-DE" b="1" noProof="0" dirty="0" smtClean="0"/>
              <a:t>"komplexer Datentypen"</a:t>
            </a:r>
            <a:r>
              <a:rPr lang="de-DE" noProof="0" dirty="0" smtClean="0"/>
              <a:t>.</a:t>
            </a:r>
          </a:p>
          <a:p>
            <a:pPr marL="342900" indent="-342900"/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/>
          </a:p>
          <a:p>
            <a:pPr marL="692150" lvl="1" indent="-342900"/>
            <a:r>
              <a:rPr lang="de-DE"/>
              <a:t>Standardmittel in C++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Geerbt von C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 µC-Teil), u.a. für  </a:t>
            </a:r>
            <a:r>
              <a:rPr lang="de-DE" noProof="0" smtClean="0">
                <a:sym typeface="Wingdings" panose="05000000000000000000" pitchFamily="2" charset="2"/>
              </a:rPr>
              <a:t>Binärkompatibilität </a:t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z.B</a:t>
            </a:r>
            <a:r>
              <a:rPr lang="de-DE" noProof="0" smtClean="0">
                <a:sym typeface="Wingdings" panose="05000000000000000000" pitchFamily="2" charset="2"/>
              </a:rPr>
              <a:t>. Datentypen in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ctime</a:t>
            </a:r>
            <a:r>
              <a:rPr lang="de-DE" noProof="0" smtClean="0">
                <a:sym typeface="Wingdings" panose="05000000000000000000" pitchFamily="2" charset="2"/>
              </a:rPr>
              <a:t>)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692150" lvl="1" indent="-342900"/>
            <a:r>
              <a:rPr lang="de-DE" noProof="0" dirty="0" smtClean="0"/>
              <a:t>In C++: </a:t>
            </a:r>
            <a:r>
              <a:rPr lang="de-DE" b="1" noProof="0" dirty="0" smtClean="0"/>
              <a:t>Konstruktor</a:t>
            </a:r>
            <a:r>
              <a:rPr lang="de-DE" noProof="0" smtClean="0"/>
              <a:t>, </a:t>
            </a:r>
            <a:r>
              <a:rPr lang="de-DE" b="1" noProof="0" smtClean="0"/>
              <a:t>Methoden</a:t>
            </a:r>
            <a:r>
              <a:rPr lang="de-DE" smtClean="0"/>
              <a:t>, </a:t>
            </a:r>
            <a:r>
              <a:rPr lang="de-DE" b="1" noProof="0" smtClean="0"/>
              <a:t>Vererbung </a:t>
            </a:r>
            <a:r>
              <a:rPr lang="de-DE" noProof="0" smtClean="0"/>
              <a:t>möglich</a:t>
            </a:r>
          </a:p>
          <a:p>
            <a:pPr marL="692150" lvl="1" indent="-342900"/>
            <a:r>
              <a:rPr lang="de-DE" noProof="0" smtClean="0"/>
              <a:t>Unterschied </a:t>
            </a:r>
            <a:r>
              <a:rPr lang="de-DE" noProof="0" dirty="0" smtClean="0"/>
              <a:t>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: </a:t>
            </a:r>
            <a:r>
              <a:rPr lang="de-DE" noProof="0" smtClean="0"/>
              <a:t>standardmäßig sind alle Member </a:t>
            </a:r>
            <a:br>
              <a:rPr lang="de-DE" noProof="0" smtClean="0"/>
            </a:b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</a:p>
          <a:p>
            <a:pPr marL="692150" lvl="1" indent="-342900"/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de-DE" noProof="0" smtClean="0"/>
              <a:t> </a:t>
            </a:r>
            <a:r>
              <a:rPr lang="de-DE" noProof="0" dirty="0" smtClean="0"/>
              <a:t>[eher exotisch]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Spezialdatentyp</a:t>
            </a:r>
            <a:r>
              <a:rPr lang="de-DE" noProof="0" dirty="0" smtClean="0"/>
              <a:t>, zur Speicherung "alternativer</a:t>
            </a:r>
            <a:r>
              <a:rPr lang="de-DE" noProof="0" smtClean="0"/>
              <a:t>" Member</a:t>
            </a:r>
          </a:p>
          <a:p>
            <a:pPr marL="692150" lvl="1" indent="-342900"/>
            <a:r>
              <a:rPr lang="de-DE" noProof="0" smtClean="0"/>
              <a:t>Belegung </a:t>
            </a:r>
            <a:r>
              <a:rPr lang="de-DE" noProof="0" dirty="0" smtClean="0"/>
              <a:t>ist klar vom Kontext.</a:t>
            </a:r>
          </a:p>
          <a:p>
            <a:pPr marL="692150" lvl="1" indent="-342900"/>
            <a:r>
              <a:rPr lang="de-DE" noProof="0" dirty="0" smtClean="0"/>
              <a:t>Höhere </a:t>
            </a:r>
            <a:r>
              <a:rPr lang="de-DE" b="1" noProof="0" dirty="0" smtClean="0"/>
              <a:t>Effizienz</a:t>
            </a:r>
            <a:r>
              <a:rPr lang="de-DE" noProof="0" dirty="0" smtClean="0"/>
              <a:t> durch gemeinsame Speichernutzung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300192" y="2585674"/>
            <a:ext cx="2736304" cy="187220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RawVector3D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myVec.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5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300192" y="4520034"/>
            <a:ext cx="2736304" cy="192400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bool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ResultValue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result1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3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true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result1.exitCode == 1;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250825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>
                <a:hlinkClick r:id="rId3"/>
              </a:rPr>
              <a:t>https://blogs.mentor.com/colinwalls/blog/2014/06/02/struct-vs-class-in-c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</a:p>
          <a:p>
            <a:pPr algn="l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en.cppreference.com/w/cpp/language/union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1509" name="Textfeld 5"/>
          <p:cNvSpPr txBox="1">
            <a:spLocks noChangeArrowheads="1"/>
          </p:cNvSpPr>
          <p:nvPr/>
        </p:nvSpPr>
        <p:spPr bwMode="auto">
          <a:xfrm>
            <a:off x="251520" y="1601867"/>
            <a:ext cx="6048672" cy="31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 ist </a:t>
            </a:r>
            <a:r>
              <a:rPr lang="de-DE" altLang="de-DE" sz="1800" b="0"/>
              <a:t>es möglich, dass man erfolgreich </a:t>
            </a:r>
            <a:r>
              <a:rPr lang="de-DE" altLang="de-DE" sz="1800"/>
              <a:t>kompilieren</a:t>
            </a:r>
            <a:r>
              <a:rPr lang="de-DE" altLang="de-DE" sz="1800" b="0"/>
              <a:t> aber </a:t>
            </a:r>
            <a:r>
              <a:rPr lang="de-DE" altLang="de-DE" sz="1800"/>
              <a:t>nicht linken </a:t>
            </a:r>
            <a:r>
              <a:rPr lang="de-DE" altLang="de-DE" sz="1800" b="0"/>
              <a:t>kann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Wozu braucht man einen </a:t>
            </a:r>
            <a:r>
              <a:rPr lang="de-DE" altLang="de-DE" sz="1800"/>
              <a:t>Präprozessor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 smtClean="0"/>
              <a:t>Welche </a:t>
            </a:r>
            <a:r>
              <a:rPr lang="de-DE" altLang="de-DE" sz="1800" smtClean="0"/>
              <a:t>Konsequenzen zieht eine Änderung </a:t>
            </a:r>
            <a:r>
              <a:rPr lang="de-DE" altLang="de-DE" sz="1800" b="0" smtClean="0"/>
              <a:t>an 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altLang="de-DE" sz="1800" b="0" smtClean="0"/>
              <a:t>-Methoden (im Header) </a:t>
            </a:r>
            <a:r>
              <a:rPr lang="de-DE" altLang="de-DE" sz="1800" smtClean="0"/>
              <a:t>nach sich</a:t>
            </a:r>
            <a:r>
              <a:rPr lang="de-DE" altLang="de-DE" sz="1800" b="0" smtClean="0"/>
              <a:t> im Vergleich zu Änderungen in der Implementierungsdatei?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sollte man eigentlich </a:t>
            </a:r>
            <a:r>
              <a:rPr lang="de-DE" altLang="de-DE" sz="1800" smtClean="0"/>
              <a:t>dokumentieren</a:t>
            </a:r>
            <a:r>
              <a:rPr lang="de-DE" altLang="de-DE" sz="1800" b="0" smtClean="0"/>
              <a:t>:</a:t>
            </a:r>
            <a:br>
              <a:rPr lang="de-DE" altLang="de-DE" sz="1800" b="0" smtClean="0"/>
            </a:br>
            <a:r>
              <a:rPr lang="de-DE" altLang="de-DE" sz="1800" b="0" smtClean="0"/>
              <a:t>Im Header oder in der Implementierungsdatei?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3647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>
                <a:latin typeface="+mj-lt"/>
                <a:cs typeface="Courier New" panose="02070309020205020404" pitchFamily="49" charset="0"/>
              </a:rPr>
              <a:t>-Funktion in C++</a:t>
            </a:r>
            <a:r>
              <a:rPr lang="de-DE" noProof="0" dirty="0" smtClean="0"/>
              <a:t> entspricht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/>
              <a:t>-Methode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Zwei Formen:</a:t>
            </a:r>
          </a:p>
          <a:p>
            <a:pPr marL="692150" lvl="1" indent="-342900"/>
            <a:r>
              <a:rPr lang="de-DE" noProof="0" dirty="0" smtClean="0"/>
              <a:t>parameterlos</a:t>
            </a:r>
          </a:p>
          <a:p>
            <a:pPr marL="692150" lvl="1" indent="-342900"/>
            <a:r>
              <a:rPr lang="de-DE" noProof="0" dirty="0" smtClean="0"/>
              <a:t>mit Kommandozeilenparametern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  <a:r>
              <a:rPr lang="de-DE" noProof="0" dirty="0" smtClean="0"/>
              <a:t> enthält Pfad zum Programm)</a:t>
            </a:r>
            <a:endParaRPr lang="de-DE" noProof="0" dirty="0"/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292494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55116"/>
              <a:gd name="adj2" fmla="val -148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Kein Rückgabewert </a:t>
            </a:r>
            <a:r>
              <a:rPr lang="de-DE" b="1" smtClean="0">
                <a:solidFill>
                  <a:schemeClr val="bg1"/>
                </a:solidFill>
              </a:rPr>
              <a:t/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 smtClean="0">
                <a:solidFill>
                  <a:schemeClr val="bg1"/>
                </a:solidFill>
              </a:rPr>
              <a:t> = alles OK)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"Building.h"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unsigned</a:t>
            </a:r>
            <a:r>
              <a:rPr lang="da-DK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Building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building.runSimulation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Arrays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125439"/>
              <a:gd name="adj2" fmla="val -3394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C++-Datentypen können </a:t>
            </a:r>
            <a:r>
              <a:rPr lang="de-DE" b="1" smtClean="0">
                <a:solidFill>
                  <a:schemeClr val="bg1"/>
                </a:solidFill>
              </a:rPr>
              <a:t>vorzeichenlos 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 smtClean="0">
                <a:solidFill>
                  <a:schemeClr val="bg1"/>
                </a:solidFill>
              </a:rPr>
              <a:t>) </a:t>
            </a:r>
            <a:r>
              <a:rPr lang="de-DE" smtClean="0">
                <a:solidFill>
                  <a:schemeClr val="bg1"/>
                </a:solidFill>
              </a:rPr>
              <a:t>sein</a:t>
            </a:r>
            <a:r>
              <a:rPr lang="de-DE" b="1" smtClean="0">
                <a:solidFill>
                  <a:schemeClr val="bg1"/>
                </a:solidFill>
              </a:rPr>
              <a:t>.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Zusammenhang zwischen C, C++ und Java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 "1.0" 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C/C89 (1989)</a:t>
            </a:r>
            <a:br>
              <a:rPr lang="de-DE" b="1" dirty="0" smtClean="0"/>
            </a:br>
            <a:r>
              <a:rPr lang="de-DE" b="1" dirty="0" smtClean="0"/>
              <a:t>"</a:t>
            </a:r>
            <a:r>
              <a:rPr lang="en-US" dirty="0" smtClean="0"/>
              <a:t>Programming </a:t>
            </a:r>
            <a:r>
              <a:rPr lang="en-US" dirty="0"/>
              <a:t>Language </a:t>
            </a:r>
            <a:r>
              <a:rPr lang="en-US" dirty="0" smtClean="0"/>
              <a:t>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 smtClean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</a:t>
                </a:r>
                <a:r>
                  <a:rPr lang="de-DE" dirty="0" smtClean="0"/>
                  <a:t>++ "1.0" 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</a:t>
                  </a:r>
                  <a:r>
                    <a:rPr lang="de-DE" dirty="0" smtClean="0"/>
                    <a:t>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 C(++) ist die Reihenfolge wichtig!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noProof="0" dirty="0" smtClean="0"/>
              <a:t>Der C++-Compiler analysiert ganz dumm (dafür aber effizient) jede Datei von </a:t>
            </a:r>
            <a:r>
              <a:rPr lang="de-DE" b="1" noProof="0" dirty="0" smtClean="0"/>
              <a:t>vorne nach hinten</a:t>
            </a:r>
            <a:r>
              <a:rPr lang="de-DE" noProof="0" dirty="0" smtClean="0"/>
              <a:t>. (In Java: beliebige Reihenfolge)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Abhilfe</a:t>
            </a:r>
            <a:r>
              <a:rPr lang="de-DE" noProof="0" dirty="0" smtClean="0"/>
              <a:t>: Aufrufende Funktion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Declaration of myFunction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Definition of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Funktionsprototyp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Unterschiede zwischen Java- und C/C++-Compiler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Java-Code </a:t>
            </a:r>
            <a:r>
              <a:rPr lang="de-DE" b="1" noProof="0" dirty="0" smtClean="0">
                <a:sym typeface="Wingdings" panose="05000000000000000000" pitchFamily="2" charset="2"/>
              </a:rPr>
              <a:t> Java-Bytecode </a:t>
            </a:r>
            <a:r>
              <a:rPr lang="de-DE" noProof="0" dirty="0" smtClean="0">
                <a:sym typeface="Wingdings" panose="05000000000000000000" pitchFamily="2" charset="2"/>
              </a:rPr>
              <a:t>(relativ ähnliche Struktur)</a:t>
            </a:r>
          </a:p>
          <a:p>
            <a:pPr marL="5143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1:1-Beziehung zwischen .</a:t>
            </a:r>
            <a:r>
              <a:rPr lang="de-DE" noProof="0" dirty="0" err="1" smtClean="0">
                <a:sym typeface="Wingdings" panose="05000000000000000000" pitchFamily="2" charset="2"/>
              </a:rPr>
              <a:t>java</a:t>
            </a:r>
            <a:r>
              <a:rPr lang="de-DE" noProof="0" dirty="0" smtClean="0">
                <a:sym typeface="Wingdings" panose="05000000000000000000" pitchFamily="2" charset="2"/>
              </a:rPr>
              <a:t>- und .</a:t>
            </a:r>
            <a:r>
              <a:rPr lang="de-DE" noProof="0" dirty="0" err="1" smtClean="0"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sym typeface="Wingdings" panose="05000000000000000000" pitchFamily="2" charset="2"/>
              </a:rPr>
              <a:t>-Dateien  inkrementelle </a:t>
            </a:r>
            <a:r>
              <a:rPr lang="de-DE" noProof="0" dirty="0" err="1" smtClean="0">
                <a:sym typeface="Wingdings" panose="05000000000000000000" pitchFamily="2" charset="2"/>
              </a:rPr>
              <a:t>Compilierung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Sprachumfang </a:t>
            </a:r>
            <a:r>
              <a:rPr lang="de-DE" b="1" noProof="0" dirty="0" smtClean="0">
                <a:sym typeface="Wingdings" panose="05000000000000000000" pitchFamily="2" charset="2"/>
              </a:rPr>
              <a:t>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>
                <a:sym typeface="Wingdings" panose="05000000000000000000" pitchFamily="2" charset="2"/>
              </a:rPr>
              <a:t>Optimierungen</a:t>
            </a:r>
            <a:r>
              <a:rPr lang="de-DE" noProof="0" smtClean="0">
                <a:sym typeface="Wingdings" panose="05000000000000000000" pitchFamily="2" charset="2"/>
              </a:rPr>
              <a:t>: fast ausschließlich zur </a:t>
            </a:r>
            <a:r>
              <a:rPr lang="de-DE" b="1" noProof="0" smtClean="0">
                <a:sym typeface="Wingdings" panose="05000000000000000000" pitchFamily="2" charset="2"/>
              </a:rPr>
              <a:t>Laufzeit</a:t>
            </a:r>
            <a:r>
              <a:rPr lang="de-DE" noProof="0" smtClean="0">
                <a:sym typeface="Wingdings" panose="05000000000000000000" pitchFamily="2" charset="2"/>
              </a:rPr>
              <a:t> durch die JVM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Auflösung </a:t>
            </a:r>
            <a:r>
              <a:rPr lang="de-DE" b="1" noProof="0" dirty="0" smtClean="0">
                <a:sym typeface="Wingdings" panose="05000000000000000000" pitchFamily="2" charset="2"/>
              </a:rPr>
              <a:t>externer Abhängigkeiten </a:t>
            </a:r>
            <a:r>
              <a:rPr lang="de-DE" noProof="0" dirty="0" smtClean="0">
                <a:sym typeface="Wingdings" panose="05000000000000000000" pitchFamily="2" charset="2"/>
              </a:rPr>
              <a:t>über </a:t>
            </a:r>
            <a:r>
              <a:rPr lang="de-DE" noProof="0" smtClean="0">
                <a:sym typeface="Wingdings" panose="05000000000000000000" pitchFamily="2" charset="2"/>
              </a:rPr>
              <a:t>Java </a:t>
            </a:r>
            <a:r>
              <a:rPr lang="de-DE" b="1" noProof="0" smtClean="0">
                <a:sym typeface="Wingdings" panose="05000000000000000000" pitchFamily="2" charset="2"/>
              </a:rPr>
              <a:t>Classpath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smtClean="0">
                <a:sym typeface="Wingdings" panose="05000000000000000000" pitchFamily="2" charset="2"/>
              </a:rPr>
              <a:t>(~ dyn. Linken)</a:t>
            </a:r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C/C++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C/C++-Code </a:t>
            </a:r>
            <a:r>
              <a:rPr lang="de-DE" b="1" noProof="0" dirty="0" smtClean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Komplexere Transformation</a:t>
            </a:r>
            <a:r>
              <a:rPr lang="de-DE" noProof="0" smtClean="0">
                <a:sym typeface="Wingdings" panose="05000000000000000000" pitchFamily="2" charset="2"/>
              </a:rPr>
              <a:t>, (oft</a:t>
            </a:r>
            <a:r>
              <a:rPr lang="de-DE" noProof="0" dirty="0" smtClean="0">
                <a:sym typeface="Wingdings" panose="05000000000000000000" pitchFamily="2" charset="2"/>
              </a:rPr>
              <a:t>) inklusive Linken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Im einfachsten Fall: eine "fette" Datei als Ergebnis  keine </a:t>
            </a:r>
            <a:r>
              <a:rPr lang="de-DE" noProof="0" dirty="0" err="1" smtClean="0">
                <a:sym typeface="Wingdings" panose="05000000000000000000" pitchFamily="2" charset="2"/>
              </a:rPr>
              <a:t>Inkrementalität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/>
              <a:t>Auflösung von</a:t>
            </a:r>
            <a:r>
              <a:rPr lang="de-DE" b="1" noProof="0" dirty="0" smtClean="0"/>
              <a:t> externen Abhängigkeiten</a:t>
            </a:r>
            <a:r>
              <a:rPr lang="de-DE" noProof="0" dirty="0" smtClean="0"/>
              <a:t> über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smtClean="0"/>
              <a:t>(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-Schritt) und statisches/dynamisches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/>
              <a:t>Optimierungen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09414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Weitere Konzepte in C++</a:t>
            </a:r>
            <a:endParaRPr lang="de-DE" noProof="0" dirty="0"/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Eine </a:t>
            </a:r>
            <a:r>
              <a:rPr lang="de-DE" noProof="0" smtClean="0"/>
              <a:t>lose Übersicht über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sind </a:t>
            </a:r>
            <a:r>
              <a:rPr lang="de-DE" b="1" noProof="0" smtClean="0"/>
              <a:t>Klassen mit </a:t>
            </a:r>
            <a:r>
              <a:rPr lang="de-DE" b="1" noProof="0" dirty="0" smtClean="0"/>
              <a:t>einer beschränkten Anzahl von Instanzen</a:t>
            </a:r>
            <a:endParaRPr lang="de-DE" noProof="0" dirty="0" smtClean="0"/>
          </a:p>
          <a:p>
            <a:r>
              <a:rPr lang="de-DE" noProof="0" dirty="0" err="1" smtClean="0"/>
              <a:t>Enum</a:t>
            </a:r>
            <a:r>
              <a:rPr lang="de-DE" noProof="0" dirty="0" smtClean="0"/>
              <a:t>-Konstanten können </a:t>
            </a:r>
            <a:r>
              <a:rPr lang="de-DE" b="1" noProof="0" dirty="0" smtClean="0"/>
              <a:t>ganzzahlige Werte zugewiesen werden </a:t>
            </a:r>
            <a:r>
              <a:rPr lang="de-DE" noProof="0" dirty="0" smtClean="0"/>
              <a:t>(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DOWN=-1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Es existieren auch </a:t>
            </a:r>
            <a:r>
              <a:rPr lang="de-DE" b="1" noProof="0" dirty="0" smtClean="0"/>
              <a:t>anonyme </a:t>
            </a:r>
            <a:r>
              <a:rPr lang="de-DE" b="1" noProof="0" dirty="0" err="1" smtClean="0"/>
              <a:t>Enumerationen</a:t>
            </a:r>
            <a:endParaRPr lang="de-DE" b="1" noProof="0" dirty="0" smtClean="0"/>
          </a:p>
          <a:p>
            <a:pPr lvl="1"/>
            <a:r>
              <a:rPr lang="de-DE" noProof="0" dirty="0" smtClean="0"/>
              <a:t>z.B.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{UP, DOWN}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noProof="0" dirty="0" smtClean="0"/>
              <a:t> (führt Variable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/>
              <a:t> </a:t>
            </a:r>
            <a:r>
              <a:rPr lang="de-DE" noProof="0" smtClean="0"/>
              <a:t>ein)</a:t>
            </a:r>
          </a:p>
          <a:p>
            <a:pPr lvl="1"/>
            <a:endParaRPr lang="de-DE" noProof="0" dirty="0" smtClean="0"/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können zusätzlich Konstruktoren, Methoden, Felder haben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58774" y="3601709"/>
            <a:ext cx="6085434" cy="2637662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enum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Button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UP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 = -1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Button d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UP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Traditional style, may conflict with preprocessor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Since C++11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default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Cannot handle this!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b="1" smtClean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040479" y="6239370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en.cppreference.com/w/cpp/language/enum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Switch-Case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Als Bedingung von </a:t>
            </a:r>
            <a:r>
              <a:rPr lang="de-DE" noProof="0" dirty="0" err="1" smtClean="0"/>
              <a:t>switch-case</a:t>
            </a:r>
            <a:r>
              <a:rPr lang="de-DE" noProof="0" dirty="0" smtClean="0"/>
              <a:t> sind in C++ nur ganzzahlige </a:t>
            </a:r>
            <a:r>
              <a:rPr lang="de-DE" noProof="0" smtClean="0"/>
              <a:t>Typen (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de-DE" noProof="0" smtClean="0"/>
              <a:t>, 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de-DE" noProof="0" smtClean="0"/>
              <a:t>, …) und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möglich (+ Referenzen </a:t>
            </a:r>
            <a:r>
              <a:rPr lang="de-DE" noProof="0" dirty="0" smtClean="0"/>
              <a:t>darauf).</a:t>
            </a:r>
          </a:p>
          <a:p>
            <a:r>
              <a:rPr lang="de-DE" b="1" noProof="0" dirty="0" smtClean="0"/>
              <a:t>Falldefinition </a:t>
            </a:r>
            <a:r>
              <a:rPr lang="de-DE" noProof="0" dirty="0" smtClean="0"/>
              <a:t>mittels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noProof="0" dirty="0" smtClean="0"/>
              <a:t>-Label (z.B.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noProof="0" dirty="0" smtClean="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) </a:t>
            </a:r>
          </a:p>
          <a:p>
            <a:r>
              <a:rPr lang="de-DE" noProof="0" dirty="0" smtClean="0"/>
              <a:t>Jeder </a:t>
            </a:r>
            <a:r>
              <a:rPr lang="de-DE" b="1" noProof="0" dirty="0" smtClean="0"/>
              <a:t>Fall </a:t>
            </a:r>
            <a:r>
              <a:rPr lang="de-DE" noProof="0" dirty="0" smtClean="0"/>
              <a:t>sollte beendet werden mittels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de-DE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de-DE" noProof="0" dirty="0" smtClean="0"/>
              <a:t> (sonst </a:t>
            </a:r>
            <a:r>
              <a:rPr lang="de-DE" b="1" noProof="0" dirty="0" smtClean="0"/>
              <a:t>"fall </a:t>
            </a:r>
            <a:r>
              <a:rPr lang="de-DE" b="1" noProof="0" dirty="0" err="1" smtClean="0"/>
              <a:t>through</a:t>
            </a:r>
            <a:r>
              <a:rPr lang="de-DE" b="1" noProof="0" dirty="0" smtClean="0"/>
              <a:t>"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Falls kein Fall zutrifft, </a:t>
            </a:r>
            <a:r>
              <a:rPr lang="de-DE" i="1" noProof="0" dirty="0" smtClean="0"/>
              <a:t>kann</a:t>
            </a:r>
            <a:r>
              <a:rPr lang="de-DE" noProof="0" dirty="0" smtClean="0"/>
              <a:t> man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 als Standardfall nutzen.</a:t>
            </a:r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</a:t>
            </a:r>
            <a:r>
              <a:rPr lang="de-DE" noProof="0" dirty="0" smtClean="0"/>
              <a:t> Seit </a:t>
            </a:r>
            <a:r>
              <a:rPr lang="de-DE" noProof="0" smtClean="0"/>
              <a:t>1.7 auch </a:t>
            </a:r>
            <a:r>
              <a:rPr lang="de-DE" noProof="0" dirty="0" smtClean="0"/>
              <a:t>Strings möglich.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4" y="3601708"/>
            <a:ext cx="6085434" cy="2851479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enum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Button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UP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 = -1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Button d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UP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Traditional style, may conflict with preprocessor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Since C++11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default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Cannot handle this!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b="1" smtClean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Namenskonflikte vermeiden mit </a:t>
            </a:r>
            <a:r>
              <a:rPr lang="de-DE" noProof="0" dirty="0" err="1" smtClean="0"/>
              <a:t>Namespaces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Java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X;</a:t>
            </a:r>
            <a:r>
              <a:rPr lang="de-DE" noProof="0" dirty="0" smtClean="0"/>
              <a:t> 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</a:t>
            </a:r>
            <a:r>
              <a:rPr lang="de-DE" noProof="0" dirty="0" err="1" smtClean="0"/>
              <a:t>static</a:t>
            </a:r>
            <a:r>
              <a:rPr lang="de-DE" noProof="0" dirty="0" smtClean="0"/>
              <a:t> in Java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[leer]</a:t>
            </a:r>
          </a:p>
          <a:p>
            <a:r>
              <a:rPr lang="de-DE" b="1" noProof="0" dirty="0" smtClean="0"/>
              <a:t>C++</a:t>
            </a:r>
            <a:r>
              <a:rPr lang="de-DE" noProof="0" dirty="0" smtClean="0"/>
              <a:t>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using</a:t>
            </a:r>
            <a:r>
              <a:rPr lang="de-DE" noProof="0" dirty="0" smtClean="0"/>
              <a:t>-Direktive zum Importieren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</a:t>
            </a:r>
            <a:r>
              <a:rPr lang="de-DE" noProof="0" dirty="0" err="1" smtClean="0"/>
              <a:t>namespace</a:t>
            </a:r>
            <a:r>
              <a:rPr lang="de-DE" noProof="0" dirty="0" smtClean="0"/>
              <a:t>{}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::</a:t>
            </a:r>
            <a:r>
              <a:rPr lang="de-DE" noProof="0" dirty="0" err="1" smtClean="0"/>
              <a:t>sum</a:t>
            </a:r>
            <a:r>
              <a:rPr lang="de-DE" noProof="0" dirty="0" smtClean="0"/>
              <a:t>(1,2);</a:t>
            </a:r>
          </a:p>
          <a:p>
            <a:endParaRPr lang="de-DE" noProof="0" dirty="0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379221"/>
            <a:ext cx="4033143" cy="30758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{ return a+b;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379221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 //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ERROR&lt;-conflict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Sichtbarkeitsmodifikatoren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/>
          <a:lstStyle/>
          <a:p>
            <a:pPr>
              <a:tabLst>
                <a:tab pos="2065338" algn="l"/>
              </a:tabLst>
            </a:pPr>
            <a:r>
              <a:rPr lang="de-DE" b="1" noProof="0" dirty="0" smtClean="0"/>
              <a:t>Bereichsweise, nicht attribut-/methodenweise, Nur innerhalb einer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b="1" noProof="0" dirty="0" smtClean="0"/>
              <a:t>-Definition, für Attribute und </a:t>
            </a:r>
            <a:r>
              <a:rPr lang="de-DE" b="1" noProof="0" smtClean="0"/>
              <a:t>Methoden (= Members)</a:t>
            </a:r>
            <a:endParaRPr lang="de-DE" b="1" noProof="0" dirty="0" smtClean="0"/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sind </a:t>
            </a:r>
            <a:r>
              <a:rPr lang="de-DE" noProof="0" dirty="0" smtClean="0"/>
              <a:t>unbegrenzt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noProof="0" dirty="0" smtClean="0"/>
              <a:t>alle </a:t>
            </a:r>
            <a:r>
              <a:rPr lang="de-DE" noProof="0" smtClean="0"/>
              <a:t>folgende Members </a:t>
            </a:r>
            <a:r>
              <a:rPr lang="de-DE" noProof="0" dirty="0" smtClean="0"/>
              <a:t>sind nur in </a:t>
            </a:r>
            <a:r>
              <a:rPr lang="de-DE" noProof="0" smtClean="0"/>
              <a:t>dieser und Unterklassen </a:t>
            </a:r>
            <a:r>
              <a:rPr lang="de-DE" noProof="0" dirty="0" smtClean="0"/>
              <a:t>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</a:t>
            </a:r>
            <a:r>
              <a:rPr lang="de-DE" noProof="0" dirty="0" smtClean="0"/>
              <a:t>sind nur in dieser Klasse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friend</a:t>
            </a: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 smtClean="0"/>
              <a:t> erlaubt Funktion/Methode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 smtClean="0"/>
              <a:t> Zugriff auf </a:t>
            </a:r>
            <a:r>
              <a:rPr lang="de-DE" noProof="0" smtClean="0"/>
              <a:t>private Members </a:t>
            </a:r>
            <a:r>
              <a:rPr lang="de-DE" noProof="0" dirty="0" smtClean="0"/>
              <a:t>dieser Klasse</a:t>
            </a:r>
          </a:p>
          <a:p>
            <a:pPr marL="635000" lvl="1" indent="-285750">
              <a:tabLst>
                <a:tab pos="2065338" algn="l"/>
              </a:tabLst>
            </a:pPr>
            <a:endParaRPr lang="de-DE" noProof="0" dirty="0" smtClean="0"/>
          </a:p>
          <a:p>
            <a:pPr>
              <a:tabLst>
                <a:tab pos="2065338" algn="l"/>
              </a:tabLst>
            </a:pPr>
            <a:r>
              <a:rPr lang="de-DE" b="1" noProof="0" dirty="0" smtClean="0"/>
              <a:t>Anders als in Java</a:t>
            </a:r>
            <a:r>
              <a:rPr lang="de-DE" noProof="0" dirty="0" smtClean="0"/>
              <a:t>: keine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noProof="0" dirty="0" smtClean="0"/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/>
              <a:t>-Sichtbarkeit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noProof="0" dirty="0" smtClean="0"/>
              <a:t>via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-Operator oder </a:t>
            </a:r>
            <a:r>
              <a:rPr lang="de-DE" altLang="de-DE" noProof="0" dirty="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noProof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noProof="0" dirty="0" smtClean="0"/>
              <a:t>können alle Funktionen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/>
              <a:t>-Methoden </a:t>
            </a:r>
            <a:r>
              <a:rPr lang="de-DE" noProof="0" smtClean="0"/>
              <a:t>genutzt werden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smtClean="0"/>
              <a:t>Beispiel: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using std::string;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cs typeface="Consolas" panose="020B0609020204030204" pitchFamily="49" charset="0"/>
              </a:rPr>
              <a:t>Das Schlüsselwort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pPr lvl="1"/>
            <a:r>
              <a:rPr lang="en-US" smtClean="0"/>
              <a:t>Markiert </a:t>
            </a:r>
            <a:r>
              <a:rPr lang="en-US" b="1" smtClean="0"/>
              <a:t>Zugehörigkeit zur Klasse</a:t>
            </a:r>
            <a:r>
              <a:rPr lang="en-US" smtClean="0"/>
              <a:t>, nicht zu einer Instanz</a:t>
            </a:r>
          </a:p>
          <a:p>
            <a:pPr lvl="2"/>
            <a:r>
              <a:rPr lang="en-US" smtClean="0"/>
              <a:t>z.B.: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int instanceCount = 0; // incremented in constructor</a:t>
            </a:r>
          </a:p>
          <a:p>
            <a:pPr lvl="1"/>
            <a:r>
              <a:rPr lang="en-US" smtClean="0">
                <a:latin typeface="+mj-lt"/>
                <a:cs typeface="Consolas" panose="020B0609020204030204" pitchFamily="49" charset="0"/>
              </a:rPr>
              <a:t>Definition von </a:t>
            </a:r>
            <a:r>
              <a:rPr lang="en-US" b="1" smtClean="0">
                <a:latin typeface="+mj-lt"/>
                <a:cs typeface="Consolas" panose="020B0609020204030204" pitchFamily="49" charset="0"/>
              </a:rPr>
              <a:t>Konstanten</a:t>
            </a:r>
          </a:p>
          <a:p>
            <a:pPr lvl="2"/>
            <a:r>
              <a:rPr lang="en-US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private static final int MAX_FLOOR_COUNT = 100;</a:t>
            </a:r>
          </a:p>
          <a:p>
            <a:pPr marL="0" indent="0">
              <a:buNone/>
            </a:pPr>
            <a:endParaRPr lang="en-US" b="1" smtClean="0"/>
          </a:p>
          <a:p>
            <a:pPr marL="0" indent="0">
              <a:buNone/>
            </a:pPr>
            <a:r>
              <a:rPr lang="en-US" b="1" smtClean="0"/>
              <a:t>C/C++: </a:t>
            </a:r>
          </a:p>
          <a:p>
            <a:pPr lvl="1"/>
            <a:r>
              <a:rPr lang="en-US" b="1" smtClean="0"/>
              <a:t>Als Zugehörigkeitsmodifikator und für Konstanten:</a:t>
            </a:r>
            <a:endParaRPr lang="en-US"/>
          </a:p>
          <a:p>
            <a:pPr lvl="2"/>
            <a:r>
              <a:rPr lang="en-US" smtClean="0"/>
              <a:t>Verwendung wie bei Java</a:t>
            </a:r>
          </a:p>
          <a:p>
            <a:pPr lvl="2"/>
            <a:r>
              <a:rPr lang="en-US" smtClean="0"/>
              <a:t>Kombination mit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-Modifier (s. später)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const int MAX_FLOOR_COUNT = 100;</a:t>
            </a:r>
            <a:r>
              <a:rPr lang="en-US" smtClean="0"/>
              <a:t> (in class-Definition)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 int Building::MAX_FLOOR_COUNT = 100;</a:t>
            </a:r>
            <a:r>
              <a:rPr lang="en-US" smtClean="0"/>
              <a:t> (außerhalb, </a:t>
            </a:r>
            <a:r>
              <a:rPr lang="en-US" b="1" smtClean="0"/>
              <a:t>ohne</a:t>
            </a:r>
            <a:r>
              <a:rPr lang="en-US" smtClean="0"/>
              <a:t> static!; One Definition Rule beachten)</a:t>
            </a:r>
          </a:p>
          <a:p>
            <a:pPr lvl="1"/>
            <a:r>
              <a:rPr lang="en-US" b="1" smtClean="0"/>
              <a:t>Als Sichtbarkeitsmodifikator</a:t>
            </a:r>
            <a:r>
              <a:rPr lang="en-US" smtClean="0"/>
              <a:t>:</a:t>
            </a:r>
          </a:p>
          <a:p>
            <a:pPr lvl="2"/>
            <a:r>
              <a:rPr lang="en-US" smtClean="0"/>
              <a:t>Vor allem in C (s.a. später)</a:t>
            </a:r>
          </a:p>
          <a:p>
            <a:pPr lvl="2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mtClean="0"/>
              <a:t> Funktion/Variable ist nur innerhalb der Implementierungsdatei sichtbar; ansonsten: globale Funktion/Variable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4211960" y="6251054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en.cppreference.com/w/cpp/keyword/static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5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Strings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 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err="1" smtClean="0"/>
              <a:t>java.lang.String</a:t>
            </a:r>
            <a:r>
              <a:rPr lang="de-DE" noProof="0" dirty="0" err="1" smtClean="0"/>
              <a:t>s</a:t>
            </a:r>
            <a:r>
              <a:rPr lang="de-DE" noProof="0" dirty="0" smtClean="0"/>
              <a:t> </a:t>
            </a:r>
          </a:p>
          <a:p>
            <a:pPr marL="463550" indent="-285750"/>
            <a:r>
              <a:rPr lang="de-DE" noProof="0" dirty="0" smtClean="0"/>
              <a:t>Beispiel: 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World".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smtClean="0"/>
              <a:t>C-Strings =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noProof="0" dirty="0" smtClean="0"/>
              <a:t>-Arrays </a:t>
            </a:r>
          </a:p>
          <a:p>
            <a:pPr marL="463550" indent="-285750"/>
            <a:r>
              <a:rPr lang="de-DE" noProof="0" dirty="0" smtClean="0"/>
              <a:t>Beispiele: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World."; // A C-style 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myString2("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World."); // explicit constructor invoc.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myString3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World"; //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implicit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constructor invoc.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Standard-Bibliotheken in C++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ISO-genormte</a:t>
            </a:r>
            <a:r>
              <a:rPr lang="de-DE" noProof="0" dirty="0" smtClean="0"/>
              <a:t>, stetig wachsende Standardbibliothek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noProof="0" dirty="0" smtClean="0"/>
              <a:t>Alle </a:t>
            </a:r>
            <a:r>
              <a:rPr lang="de-DE" noProof="0" smtClean="0"/>
              <a:t>Komponenten liegen in </a:t>
            </a:r>
            <a:r>
              <a:rPr lang="de-DE" b="1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1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noProof="0" dirty="0" smtClean="0"/>
              <a:t>Komponenten:</a:t>
            </a:r>
          </a:p>
          <a:p>
            <a:pPr marL="520700" indent="-342900"/>
            <a:r>
              <a:rPr lang="de-DE" noProof="0" dirty="0" smtClean="0"/>
              <a:t>I/O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520700" indent="-342900"/>
            <a:r>
              <a:rPr lang="de-DE" altLang="de-DE" noProof="0" dirty="0" smtClean="0">
                <a:latin typeface="+mj-lt"/>
                <a:cs typeface="Consolas" pitchFamily="49" charset="0"/>
              </a:rPr>
              <a:t>Strings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)</a:t>
            </a:r>
          </a:p>
          <a:p>
            <a:pPr marL="520700" indent="-342900"/>
            <a:r>
              <a:rPr lang="de-DE" altLang="de-DE" noProof="0" dirty="0" smtClean="0"/>
              <a:t>Standard Template Library (STL)</a:t>
            </a:r>
          </a:p>
          <a:p>
            <a:pPr marL="692150" lvl="1" indent="-342900"/>
            <a:r>
              <a:rPr lang="de-DE" altLang="de-DE" noProof="0" dirty="0" smtClean="0"/>
              <a:t>Generische Datenstrukturen 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692150" lvl="1" indent="-342900"/>
            <a:r>
              <a:rPr lang="de-DE" altLang="de-DE" noProof="0" dirty="0" smtClean="0"/>
              <a:t>Generische Algorithmen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881063" lvl="2" indent="-342900"/>
            <a:endParaRPr lang="de-DE" altLang="de-DE" noProof="0" dirty="0" smtClean="0"/>
          </a:p>
          <a:p>
            <a:pPr marL="692150" lvl="1" indent="-342900"/>
            <a:endParaRPr lang="de-DE" altLang="de-DE" noProof="0" dirty="0" smtClean="0">
              <a:latin typeface="+mj-lt"/>
              <a:cs typeface="Consolas" pitchFamily="49" charset="0"/>
            </a:endParaRP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9" y="1449710"/>
            <a:ext cx="9031801" cy="3623656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ea typeface="ＭＳ Ｐゴシック" pitchFamily="34" charset="-128"/>
              </a:rPr>
              <a:t>Wie wichtig sind C und C++? Der TIOBE-Index.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7135375" y="1499121"/>
            <a:ext cx="791815" cy="720725"/>
          </a:xfrm>
          <a:prstGeom prst="wedgeRoundRectCallout">
            <a:avLst>
              <a:gd name="adj1" fmla="val 59307"/>
              <a:gd name="adj2" fmla="val 79565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hlinkClick r:id="rId3"/>
              </a:rPr>
              <a:t>http://</a:t>
            </a:r>
            <a:r>
              <a:rPr lang="de-DE" altLang="de-DE" sz="1000" dirty="0" smtClean="0">
                <a:hlinkClick r:id="rId3"/>
              </a:rPr>
              <a:t>www.tiobe.com/tiobe_index?page=index</a:t>
            </a:r>
            <a:r>
              <a:rPr lang="de-DE" altLang="de-DE" sz="1000" dirty="0" smtClean="0"/>
              <a:t> </a:t>
            </a:r>
            <a:endParaRPr lang="de-DE" altLang="de-DE" sz="1000" dirty="0"/>
          </a:p>
        </p:txBody>
      </p:sp>
      <p:sp>
        <p:nvSpPr>
          <p:cNvPr id="52" name="Abgerundete rechteckige Legende 51"/>
          <p:cNvSpPr/>
          <p:nvPr/>
        </p:nvSpPr>
        <p:spPr>
          <a:xfrm>
            <a:off x="5436095" y="1491222"/>
            <a:ext cx="798917" cy="720725"/>
          </a:xfrm>
          <a:prstGeom prst="wedgeRoundRectCallout">
            <a:avLst>
              <a:gd name="adj1" fmla="val -47588"/>
              <a:gd name="adj2" fmla="val 273046"/>
              <a:gd name="adj3" fmla="val 16667"/>
            </a:avLst>
          </a:prstGeom>
          <a:solidFill>
            <a:srgbClr val="8CED79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</a:t>
            </a:r>
            <a:r>
              <a:rPr lang="de-DE" dirty="0" smtClean="0">
                <a:solidFill>
                  <a:schemeClr val="bg1"/>
                </a:solidFill>
              </a:rPr>
              <a:t>++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291396" y="1499121"/>
            <a:ext cx="791815" cy="720725"/>
          </a:xfrm>
          <a:prstGeom prst="wedgeRoundRectCallout">
            <a:avLst>
              <a:gd name="adj1" fmla="val -728"/>
              <a:gd name="adj2" fmla="val 116600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177035"/>
              </p:ext>
            </p:extLst>
          </p:nvPr>
        </p:nvGraphicFramePr>
        <p:xfrm>
          <a:off x="99615" y="4943524"/>
          <a:ext cx="4968552" cy="15240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956494"/>
                <a:gridCol w="1131738"/>
                <a:gridCol w="1080120"/>
                <a:gridCol w="936104"/>
                <a:gridCol w="864096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Mar 2016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Mar 2015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Language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Ratings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Change</a:t>
                      </a:r>
                      <a:endParaRPr lang="en-US" sz="1400" b="1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20.5%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+5.0%</a:t>
                      </a:r>
                      <a:endParaRPr lang="en-US" sz="14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14.6%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-</a:t>
                      </a:r>
                      <a:r>
                        <a:rPr lang="en-US" sz="1400" smtClean="0"/>
                        <a:t>2.0%</a:t>
                      </a:r>
                      <a:endParaRPr lang="en-US" sz="14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C++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6.7%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+</a:t>
                      </a:r>
                      <a:r>
                        <a:rPr lang="en-US" sz="1400" smtClean="0"/>
                        <a:t>0.1%</a:t>
                      </a:r>
                      <a:endParaRPr lang="en-US" sz="14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4.3%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-</a:t>
                      </a:r>
                      <a:r>
                        <a:rPr lang="en-US" sz="1400" smtClean="0"/>
                        <a:t>0.7%</a:t>
                      </a:r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Boost</a:t>
            </a:r>
            <a:r>
              <a:rPr lang="de-DE" altLang="de-DE" noProof="0" dirty="0" smtClean="0"/>
              <a:t>: </a:t>
            </a:r>
            <a:br>
              <a:rPr lang="de-DE" altLang="de-DE" noProof="0" dirty="0" smtClean="0"/>
            </a:br>
            <a:r>
              <a:rPr lang="de-DE" altLang="de-DE" noProof="0" dirty="0" smtClean="0"/>
              <a:t>"Brutschrank" 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 smtClean="0">
                <a:solidFill>
                  <a:schemeClr val="bg1"/>
                </a:solidFill>
              </a:rPr>
              <a:t>"...</a:t>
            </a:r>
            <a:r>
              <a:rPr lang="en-US">
                <a:solidFill>
                  <a:schemeClr val="bg1"/>
                </a:solidFill>
              </a:rPr>
              <a:t>one of the most highly regarded and expertly designed C++ library projects in the world</a:t>
            </a:r>
            <a:r>
              <a:rPr lang="en-US" smtClean="0">
                <a:solidFill>
                  <a:schemeClr val="bg1"/>
                </a:solidFill>
              </a:rPr>
              <a:t>."</a:t>
            </a: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>
                <a:solidFill>
                  <a:schemeClr val="bg1"/>
                </a:solidFill>
              </a:rPr>
              <a:t>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hlinkClick r:id="rId4"/>
              </a:rPr>
              <a:t>http://www.boost.org/</a:t>
            </a:r>
            <a:endParaRPr lang="de-DE" altLang="de-DE" sz="1800" b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Lambda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r>
              <a:rPr lang="de-DE" b="1">
                <a:solidFill>
                  <a:schemeClr val="bg1"/>
                </a:solidFill>
              </a:rPr>
              <a:t/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</a:t>
            </a:r>
            <a:r>
              <a:rPr lang="de-DE" b="1" err="1" smtClean="0">
                <a:solidFill>
                  <a:schemeClr val="bg1"/>
                </a:solidFill>
              </a:rPr>
              <a:t>advanced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</a:rPr>
              <a:t>Odeint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Smart </a:t>
            </a:r>
            <a:r>
              <a:rPr lang="de-DE" b="1" err="1" smtClean="0">
                <a:solidFill>
                  <a:schemeClr val="bg1"/>
                </a:solidFill>
              </a:rPr>
              <a:t>Ptr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Operatorüberladung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in </a:t>
            </a:r>
            <a:r>
              <a:rPr lang="de-DE" b="1" noProof="0" dirty="0" smtClean="0"/>
              <a:t>Sonderrolle</a:t>
            </a:r>
            <a:r>
              <a:rPr lang="de-DE" noProof="0" dirty="0" smtClean="0"/>
              <a:t>, </a:t>
            </a:r>
            <a:r>
              <a:rPr lang="de-DE" b="1" noProof="0" dirty="0" smtClean="0"/>
              <a:t>fest belegt</a:t>
            </a:r>
            <a:r>
              <a:rPr lang="de-DE" noProof="0" dirty="0" smtClean="0"/>
              <a:t> ("Lehre aus Erfahrung mit C++")</a:t>
            </a:r>
          </a:p>
          <a:p>
            <a:pPr marL="520700" indent="-342900"/>
            <a:r>
              <a:rPr lang="de-DE" noProof="0" dirty="0" smtClean="0"/>
              <a:t>Fixe Präzedenz (= Abarbeitungsreihenfolge bei mehreren Operatoren)</a:t>
            </a:r>
          </a:p>
          <a:p>
            <a:pPr marL="692150" lvl="1" indent="-342900"/>
            <a:r>
              <a:rPr lang="de-DE" noProof="0" dirty="0" smtClean="0"/>
              <a:t>Im Ausdruck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a + 1;</a:t>
            </a:r>
            <a:r>
              <a:rPr lang="de-DE" noProof="0" dirty="0" smtClean="0"/>
              <a:t> wird zuerst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'+'</a:t>
            </a:r>
            <a:r>
              <a:rPr lang="de-DE" noProof="0" dirty="0" smtClean="0"/>
              <a:t> und dann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'='</a:t>
            </a:r>
            <a:r>
              <a:rPr lang="de-DE" noProof="0" dirty="0" smtClean="0"/>
              <a:t> ausgewertet.</a:t>
            </a:r>
          </a:p>
          <a:p>
            <a:pPr marL="520700" indent="-342900"/>
            <a:r>
              <a:rPr lang="de-DE" noProof="0" dirty="0" smtClean="0"/>
              <a:t>Beispiel: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 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vor ++,--,+,-,~,! vor *,/,% vor …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als </a:t>
            </a:r>
            <a:r>
              <a:rPr lang="de-DE" b="1" noProof="0" dirty="0" err="1" smtClean="0"/>
              <a:t>Syntactic</a:t>
            </a:r>
            <a:r>
              <a:rPr lang="de-DE" b="1" noProof="0" dirty="0" smtClean="0"/>
              <a:t> Sugar </a:t>
            </a:r>
            <a:r>
              <a:rPr lang="de-DE" noProof="0" dirty="0" smtClean="0"/>
              <a:t>und beliebig überschreibbar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de-DE" noProof="0" dirty="0" smtClean="0"/>
              <a:t> gleichwertig 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oder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a.operator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+(b)</a:t>
            </a:r>
          </a:p>
          <a:p>
            <a:pPr marL="692150" lvl="1" indent="-342900"/>
            <a:r>
              <a:rPr lang="de-DE" noProof="0" dirty="0" smtClean="0"/>
              <a:t>Extrem wichtig: Zuweisungsoperator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noProof="0" dirty="0" smtClean="0"/>
              <a:t> (siehe später)</a:t>
            </a:r>
          </a:p>
          <a:p>
            <a:pPr marL="520700" indent="-342900"/>
            <a:r>
              <a:rPr lang="de-DE" noProof="0" dirty="0" smtClean="0"/>
              <a:t>Fixe Präzedenz</a:t>
            </a:r>
          </a:p>
          <a:p>
            <a:pPr marL="520700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),(),[],.,-&gt;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docs.oracle.com/javase/tutorial/java/nutsandbolts/operators.html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en.cppreference.com/w/cpp/language/operators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en.cppreference.com/w/cpp/language/operator_precedence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Typumwandlung (Casting)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897015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Ein (Type) Cast ändert den Typ einer Variablen, also die Interpretation der gespeicherten Information.</a:t>
            </a:r>
          </a:p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in Sonderrolle </a:t>
            </a:r>
            <a:r>
              <a:rPr lang="de-DE" noProof="0" dirty="0" smtClean="0"/>
              <a:t>(Sprachfeature)</a:t>
            </a:r>
          </a:p>
          <a:p>
            <a:pPr marL="463550" indent="-285750"/>
            <a:r>
              <a:rPr lang="de-DE" noProof="0" dirty="0" smtClean="0"/>
              <a:t>Nur </a:t>
            </a:r>
            <a:r>
              <a:rPr lang="de-DE" noProof="0" dirty="0" err="1" smtClean="0"/>
              <a:t>Typecast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)b;</a:t>
            </a:r>
          </a:p>
          <a:p>
            <a:pPr marL="463550" indent="-285750"/>
            <a:r>
              <a:rPr lang="de-DE" noProof="0" dirty="0" smtClean="0"/>
              <a:t>Laufzeitfehler bei Fehlschlag: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 C++: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als reguläre Funktionen</a:t>
            </a:r>
            <a:r>
              <a:rPr lang="de-DE" noProof="0" dirty="0" smtClean="0"/>
              <a:t>, große Vielfalt und durch Bibliotheken erweiterbar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de-DE" noProof="0" dirty="0" smtClean="0"/>
              <a:t>	C-Stil; beliebige Umwandlung </a:t>
            </a:r>
            <a:r>
              <a:rPr lang="de-DE" noProof="0" smtClean="0"/>
              <a:t>ist möglich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&lt;int&gt;(3.0) </a:t>
            </a:r>
            <a:r>
              <a:rPr lang="de-DE" noProof="0" dirty="0" smtClean="0"/>
              <a:t>	Umwandlung ohne Laufzeitcheck 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dynamic_cast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&lt;SC*&gt;() 	</a:t>
            </a:r>
            <a:r>
              <a:rPr lang="de-DE" noProof="0" smtClean="0"/>
              <a:t>Umwandlung in Typ SC* mit </a:t>
            </a:r>
            <a:r>
              <a:rPr lang="de-DE" noProof="0" dirty="0" smtClean="0"/>
              <a:t>Laufzeitcheck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reinterpret_cast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&lt;C&gt;(x)</a:t>
            </a:r>
            <a:r>
              <a:rPr lang="de-DE" noProof="0" dirty="0" smtClean="0"/>
              <a:t>	beliebige Umwandlung 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*&gt;() </a:t>
            </a:r>
            <a:r>
              <a:rPr lang="de-DE" noProof="0" dirty="0" smtClean="0"/>
              <a:t>	</a:t>
            </a:r>
            <a:r>
              <a:rPr lang="de-DE" noProof="0" dirty="0" err="1" smtClean="0"/>
              <a:t>Constness</a:t>
            </a:r>
            <a:r>
              <a:rPr lang="de-DE" noProof="0" dirty="0" smtClean="0"/>
              <a:t> entfernen (s. später)</a:t>
            </a:r>
          </a:p>
          <a:p>
            <a:pPr marL="635000" lvl="1" indent="-285750"/>
            <a:endParaRPr lang="de-DE" noProof="0" dirty="0" smtClean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2"/>
              </a:rPr>
              <a:t>http://www.cplusplus.com/doc/tutorial/typecasting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0450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Iterierungskonzepte</a:t>
            </a:r>
            <a:r>
              <a:rPr lang="de-DE" noProof="0" dirty="0" smtClean="0"/>
              <a:t>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noProof="0" dirty="0" smtClean="0"/>
              <a:t>Java</a:t>
            </a:r>
          </a:p>
          <a:p>
            <a:pPr marL="463550" indent="-285750"/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 noProof="0" smtClean="0">
                <a:latin typeface="+mj-lt"/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++i){/*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While-Do: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Do-While: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Foreach: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for(final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 s :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String[]{"a", "b", "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c"}){/*body*/} </a:t>
            </a:r>
            <a:r>
              <a:rPr lang="de-DE" sz="1400" noProof="0" smtClean="0"/>
              <a:t>(seit Java 1.7)</a:t>
            </a:r>
            <a:endParaRPr lang="de-DE" sz="1400" noProof="0" dirty="0" smtClean="0"/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Iterator: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Iterator&lt;Object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list.iterator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iter.hasNext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{Object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o =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();}</a:t>
            </a:r>
            <a:r>
              <a:rPr lang="de-DE" sz="1400" noProof="0" smtClean="0"/>
              <a:t> </a:t>
            </a:r>
            <a:endParaRPr lang="de-DE" sz="1400" noProof="0" dirty="0" smtClean="0"/>
          </a:p>
          <a:p>
            <a:pPr marL="635000" lvl="1" indent="-285750"/>
            <a:r>
              <a:rPr lang="de-DE" sz="1200" noProof="0" dirty="0" smtClean="0"/>
              <a:t>z.B. um Elemente leicht überspringen </a:t>
            </a:r>
            <a:r>
              <a:rPr lang="de-DE" sz="1200" noProof="0" smtClean="0"/>
              <a:t>zu können</a:t>
            </a:r>
          </a:p>
          <a:p>
            <a:pPr marL="635000" lvl="1" indent="-285750"/>
            <a:endParaRPr lang="de-DE" sz="12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400" b="1" noProof="0" dirty="0" smtClean="0"/>
              <a:t>C++</a:t>
            </a:r>
          </a:p>
          <a:p>
            <a:pPr marL="463550" indent="-285750"/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++i){/*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*/} 	</a:t>
            </a:r>
            <a:r>
              <a:rPr lang="de-DE" sz="1400" noProof="0" smtClean="0"/>
              <a:t>(</a:t>
            </a:r>
            <a:r>
              <a:rPr lang="de-DE" sz="1400" noProof="0" dirty="0" smtClean="0"/>
              <a:t>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While-Do</a:t>
            </a:r>
            <a:r>
              <a:rPr lang="de-DE" sz="1200" b="1" smtClean="0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 smtClean="0">
                <a:cs typeface="Consolas" panose="020B0609020204030204" pitchFamily="49" charset="0"/>
              </a:rPr>
              <a:t> 	</a:t>
            </a:r>
            <a:r>
              <a:rPr lang="de-DE" sz="1400" noProof="0" dirty="0" smtClean="0"/>
              <a:t>(wie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Do-While</a:t>
            </a:r>
            <a:r>
              <a:rPr lang="de-DE" sz="1200" b="1" smtClean="0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de-DE" sz="1400" noProof="0" dirty="0" smtClean="0">
                <a:cs typeface="Consolas" panose="020B0609020204030204" pitchFamily="49" charset="0"/>
              </a:rPr>
              <a:t>	</a:t>
            </a:r>
            <a:r>
              <a:rPr lang="de-DE" sz="1400" noProof="0" dirty="0" smtClean="0"/>
              <a:t>(wie in Java), 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STL Foreach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: 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myFunction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Iterator</a:t>
            </a:r>
            <a:r>
              <a:rPr lang="de-DE" sz="1200" b="1" smtClean="0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iterator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!=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++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{int x = *v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r>
              <a:rPr lang="de-DE" sz="1400"/>
              <a:t> </a:t>
            </a:r>
            <a:r>
              <a:rPr lang="de-DE" sz="1400" smtClean="0"/>
              <a:t>					(</a:t>
            </a:r>
            <a:r>
              <a:rPr lang="de-DE" sz="1400" dirty="0"/>
              <a:t>traditionell, STL-Stil)</a:t>
            </a:r>
          </a:p>
          <a:p>
            <a:pPr marL="463550" indent="-285750"/>
            <a:r>
              <a:rPr lang="de-DE" sz="1400" b="1">
                <a:cs typeface="Consolas" panose="020B0609020204030204" pitchFamily="49" charset="0"/>
              </a:rPr>
              <a:t>Foreach: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i : {1,2,3,4,5})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{/*...*/} 	</a:t>
            </a:r>
            <a:r>
              <a:rPr lang="de-DE" sz="1400" noProof="0" smtClean="0">
                <a:latin typeface="+mj-lt"/>
                <a:cs typeface="Consolas" panose="020B0609020204030204" pitchFamily="49" charset="0"/>
              </a:rPr>
              <a:t>(</a:t>
            </a:r>
            <a:r>
              <a:rPr lang="de-DE" sz="1400" noProof="0" smtClean="0"/>
              <a:t>seit </a:t>
            </a:r>
            <a:r>
              <a:rPr lang="de-DE" sz="1400" noProof="0" dirty="0" smtClean="0"/>
              <a:t>C++11, wie in Java)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smtClean="0"/>
              <a:t>STL: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://www.cplusplus.com/reference/algorithm/for_each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</a:p>
          <a:p>
            <a:pPr algn="r"/>
            <a:r>
              <a:rPr lang="en-US" sz="1200" smtClean="0"/>
              <a:t>C++11: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en.cppreference.com/w/cpp/language/range-for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Konzepte und Konventionen sind in C++ wesentlich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C</a:t>
            </a:r>
            <a:r>
              <a:rPr lang="de-DE" noProof="0" smtClean="0"/>
              <a:t>++ vertraut dem Programmierer –</a:t>
            </a:r>
            <a:r>
              <a:rPr lang="de-DE" noProof="0" smtClean="0">
                <a:sym typeface="Wingdings" panose="05000000000000000000" pitchFamily="2" charset="2"/>
              </a:rPr>
              <a:t> </a:t>
            </a:r>
            <a:r>
              <a:rPr lang="de-DE" b="1" noProof="0" smtClean="0">
                <a:sym typeface="Wingdings" panose="05000000000000000000" pitchFamily="2" charset="2"/>
              </a:rPr>
              <a:t>alles </a:t>
            </a:r>
            <a:r>
              <a:rPr lang="de-DE" noProof="0" smtClean="0">
                <a:sym typeface="Wingdings" panose="05000000000000000000" pitchFamily="2" charset="2"/>
              </a:rPr>
              <a:t>ist </a:t>
            </a:r>
            <a:r>
              <a:rPr lang="de-DE" noProof="0" dirty="0" smtClean="0">
                <a:sym typeface="Wingdings" panose="05000000000000000000" pitchFamily="2" charset="2"/>
              </a:rPr>
              <a:t>möglich.</a:t>
            </a:r>
          </a:p>
          <a:p>
            <a:endParaRPr lang="de-DE" noProof="0" dirty="0" smtClean="0"/>
          </a:p>
          <a:p>
            <a:endParaRPr lang="de-DE" b="1" noProof="0" smtClean="0"/>
          </a:p>
          <a:p>
            <a:r>
              <a:rPr lang="de-DE" b="1" noProof="0" smtClean="0"/>
              <a:t>Konventionen </a:t>
            </a:r>
            <a:r>
              <a:rPr lang="de-DE" noProof="0" dirty="0" smtClean="0"/>
              <a:t>sind in C++ wesentlich, werden </a:t>
            </a:r>
            <a:r>
              <a:rPr lang="de-DE" noProof="0" dirty="0" err="1" smtClean="0"/>
              <a:t>tw</a:t>
            </a:r>
            <a:r>
              <a:rPr lang="de-DE" noProof="0" dirty="0" smtClean="0"/>
              <a:t>. mittels Schlüsselwörtern spezifiziert und vom Compiler überprüft:</a:t>
            </a:r>
          </a:p>
          <a:p>
            <a:pPr marL="520700" indent="-34290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f()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noexcept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garantiert, das f keine </a:t>
            </a:r>
            <a:r>
              <a:rPr lang="de-DE" noProof="0" dirty="0" err="1" smtClean="0">
                <a:sym typeface="Wingdings" panose="05000000000000000000" pitchFamily="2" charset="2"/>
              </a:rPr>
              <a:t>Exceptions</a:t>
            </a:r>
            <a:r>
              <a:rPr lang="de-DE" noProof="0" dirty="0" smtClean="0">
                <a:sym typeface="Wingdings" panose="05000000000000000000" pitchFamily="2" charset="2"/>
              </a:rPr>
              <a:t> wirft.</a:t>
            </a:r>
          </a:p>
          <a:p>
            <a:pPr marL="692150" lvl="1" indent="-342900"/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/>
              <a:t>Konzepte:</a:t>
            </a:r>
          </a:p>
          <a:p>
            <a:pPr marL="520700" indent="-342900"/>
            <a:r>
              <a:rPr lang="de-DE" b="1" noProof="0" dirty="0" err="1" smtClean="0"/>
              <a:t>One</a:t>
            </a:r>
            <a:r>
              <a:rPr lang="de-DE" b="1" noProof="0" dirty="0" smtClean="0"/>
              <a:t>-Definition </a:t>
            </a:r>
            <a:r>
              <a:rPr lang="de-DE" b="1" noProof="0" dirty="0" err="1" smtClean="0"/>
              <a:t>Rule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/>
              <a:t>Methoden/Klassen dürfen nur einmal definiert werden.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err="1" smtClean="0"/>
              <a:t>Undefined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Behavior</a:t>
            </a:r>
            <a:r>
              <a:rPr lang="de-DE" b="1" noProof="0" dirty="0" smtClean="0"/>
              <a:t> (UB)</a:t>
            </a:r>
          </a:p>
          <a:p>
            <a:pPr marL="692150" lvl="1" indent="-342900"/>
            <a:r>
              <a:rPr lang="de-DE" noProof="0" dirty="0" smtClean="0"/>
              <a:t>UB tritt ein, wenn Code auf eine nicht-spezifizierte Weise aufgerufen wird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20700" indent="-342900"/>
            <a:r>
              <a:rPr lang="de-DE" b="1" noProof="0" dirty="0" err="1" smtClean="0"/>
              <a:t>Const</a:t>
            </a:r>
            <a:r>
              <a:rPr lang="de-DE" b="1" noProof="0" dirty="0" smtClean="0"/>
              <a:t> Correctness</a:t>
            </a:r>
          </a:p>
          <a:p>
            <a:pPr marL="692150" lvl="1" indent="-342900"/>
            <a:r>
              <a:rPr lang="de-DE" noProof="0" dirty="0" smtClean="0"/>
              <a:t>Schutz vor ungewollten Zustandsänderungen, vgl.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Variablen neu zuweisen in Java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>
                <a:hlinkClick r:id="rId3"/>
              </a:rPr>
              <a:t>https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en.wikipedia.org/wiki/One_Definition_Rule</a:t>
            </a:r>
            <a:endParaRPr lang="en-US" sz="1200"/>
          </a:p>
          <a:p>
            <a:pPr algn="r"/>
            <a:r>
              <a:rPr lang="en-US" sz="1200">
                <a:hlinkClick r:id="rId4"/>
              </a:rPr>
              <a:t>https://</a:t>
            </a:r>
            <a:r>
              <a:rPr lang="en-US" sz="1200" smtClean="0">
                <a:hlinkClick r:id="rId4"/>
              </a:rPr>
              <a:t>isocpp.org/wiki/faq/const-correctness</a:t>
            </a:r>
            <a:endParaRPr lang="en-US" sz="1200" smtClean="0"/>
          </a:p>
          <a:p>
            <a:pPr algn="r"/>
            <a:r>
              <a:rPr lang="en-US" sz="1200">
                <a:solidFill>
                  <a:srgbClr val="7F7F7F"/>
                </a:solidFill>
              </a:rPr>
              <a:t>Fortgeschritten: </a:t>
            </a:r>
            <a:r>
              <a:rPr lang="en-US" sz="1200">
                <a:hlinkClick r:id="rId5"/>
              </a:rPr>
              <a:t>http://en.cppreference.com/w/cpp/concept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755576" y="1844824"/>
            <a:ext cx="7632848" cy="60760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i="1" smtClean="0">
                <a:solidFill>
                  <a:schemeClr val="bg1"/>
                </a:solidFill>
              </a:rPr>
              <a:t>"C </a:t>
            </a:r>
            <a:r>
              <a:rPr lang="en-US" i="1">
                <a:solidFill>
                  <a:schemeClr val="bg1"/>
                </a:solidFill>
              </a:rPr>
              <a:t>makes it easy to shoot yourself in the foot; C++ makes it harder, but when you do it blows your whole leg </a:t>
            </a:r>
            <a:r>
              <a:rPr lang="en-US" i="1" smtClean="0">
                <a:solidFill>
                  <a:schemeClr val="bg1"/>
                </a:solidFill>
              </a:rPr>
              <a:t>off" - B. Stroustroup, 1986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Undefined</a:t>
            </a:r>
            <a:r>
              <a:rPr lang="de-DE" noProof="0" dirty="0" smtClean="0"/>
              <a:t> </a:t>
            </a:r>
            <a:r>
              <a:rPr lang="de-DE" noProof="0" dirty="0" err="1" smtClean="0"/>
              <a:t>Behavior</a:t>
            </a:r>
            <a:r>
              <a:rPr lang="de-DE" noProof="0" dirty="0" smtClean="0"/>
              <a:t> (UB)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Definition</a:t>
            </a:r>
            <a:r>
              <a:rPr lang="de-DE" noProof="0" dirty="0" smtClean="0"/>
              <a:t>: Konstrukte mit UB lassen ein Programm bedeutungslos werden. Ein Compiler kann im Falle von UB mit Fehlermeldung abbrechen oder Code mit beliebigem Verhalten </a:t>
            </a:r>
            <a:r>
              <a:rPr lang="de-DE" noProof="0" smtClean="0"/>
              <a:t>generieren.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</a:t>
            </a:r>
          </a:p>
          <a:p>
            <a:pPr marL="520700" indent="-342900"/>
            <a:r>
              <a:rPr lang="de-DE" noProof="0" dirty="0" err="1" smtClean="0"/>
              <a:t>Dereferenzieren</a:t>
            </a:r>
            <a:r>
              <a:rPr lang="de-DE" noProof="0" dirty="0" smtClean="0"/>
              <a:t>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null; int x =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520700" indent="-342900"/>
            <a:r>
              <a:rPr lang="de-DE" noProof="0" dirty="0" smtClean="0"/>
              <a:t>Division durch 0: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Konstanten nach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/>
              <a:t> manipulieren: </a:t>
            </a:r>
          </a:p>
          <a:p>
            <a:pPr marL="520700" indent="-342900"/>
            <a:r>
              <a:rPr lang="de-DE" noProof="0" dirty="0" smtClean="0"/>
              <a:t>Fehlendes</a:t>
            </a:r>
            <a:r>
              <a:rPr lang="de-DE" dirty="0"/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/>
              <a:t>-Statement: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 f {/*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520700" indent="-342900"/>
            <a:r>
              <a:rPr lang="de-DE" noProof="0" dirty="0" smtClean="0"/>
              <a:t>Zugriff auf </a:t>
            </a:r>
            <a:r>
              <a:rPr lang="de-DE" noProof="0" dirty="0" err="1" smtClean="0"/>
              <a:t>uninitialisierte</a:t>
            </a:r>
            <a:r>
              <a:rPr lang="de-DE" noProof="0" dirty="0" smtClean="0"/>
              <a:t> Variablen: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b; int a = b +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Warum wird UB überhaupt vom Compiler zugelassen?</a:t>
            </a:r>
          </a:p>
          <a:p>
            <a:pPr marL="520700" indent="-342900"/>
            <a:r>
              <a:rPr lang="de-DE" noProof="0" dirty="0" smtClean="0"/>
              <a:t>Der Hauptgrund </a:t>
            </a:r>
            <a:r>
              <a:rPr lang="de-DE" noProof="0" smtClean="0"/>
              <a:t>dürfte Performance-Steigerung und Resourcen-Minimierung </a:t>
            </a:r>
            <a:r>
              <a:rPr lang="de-DE" noProof="0" dirty="0" smtClean="0"/>
              <a:t>sein (z.B. kein 0-Check beim Dividieren).</a:t>
            </a:r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smtClean="0">
                <a:solidFill>
                  <a:srgbClr val="000000"/>
                </a:solidFill>
                <a:hlinkClick r:id="rId2"/>
              </a:rPr>
              <a:t>http</a:t>
            </a:r>
            <a:r>
              <a:rPr lang="en-US" sz="1200">
                <a:solidFill>
                  <a:srgbClr val="000000"/>
                </a:solidFill>
                <a:hlinkClick r:id="rId2"/>
              </a:rPr>
              <a:t>://</a:t>
            </a:r>
            <a:r>
              <a:rPr lang="en-US" sz="1200" smtClean="0">
                <a:solidFill>
                  <a:srgbClr val="000000"/>
                </a:solidFill>
                <a:hlinkClick r:id="rId2"/>
              </a:rPr>
              <a:t>en.cppreference.com/w/cpp/language/ub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</a:t>
            </a:r>
            <a:r>
              <a:rPr lang="en-US" sz="1200" smtClean="0">
                <a:solidFill>
                  <a:srgbClr val="000000"/>
                </a:solidFill>
                <a:hlinkClick r:id="rId3"/>
              </a:rPr>
              <a:t>blog.regehr.org/archives/213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Speicherverwaltung und Lebenszyklus</a:t>
            </a:r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Stack und Heap</a:t>
            </a:r>
            <a:endParaRPr lang="de-DE" noProof="0" dirty="0"/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  <a:extLst/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179512" y="4509120"/>
            <a:ext cx="8424936" cy="194406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accent2"/>
                </a:solidFill>
              </a:rPr>
              <a:t>In diesem Praktikum besonders relevant</a:t>
            </a:r>
            <a:endParaRPr lang="en-US" b="1" dirty="0" err="1">
              <a:solidFill>
                <a:schemeClr val="accent2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Speicherbereiche in C++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2420888"/>
            <a:ext cx="8640763" cy="4032300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Vier wesentliche Speicherbereiche</a:t>
            </a:r>
          </a:p>
          <a:p>
            <a:pPr marL="520700" indent="-342900"/>
            <a:r>
              <a:rPr lang="de-DE" b="1" noProof="0" dirty="0" smtClean="0"/>
              <a:t>Programmspeicher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Enthält den binären Programmcode (+ evtl. Debugging-Symbole); normalerweise </a:t>
            </a:r>
            <a:r>
              <a:rPr lang="de-DE" noProof="0" dirty="0" err="1" smtClean="0"/>
              <a:t>read-only</a:t>
            </a:r>
            <a:r>
              <a:rPr lang="de-DE" noProof="0" dirty="0" smtClean="0"/>
              <a:t>.</a:t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dirty="0" smtClean="0"/>
              <a:t>Globaler Speicher</a:t>
            </a:r>
            <a:br>
              <a:rPr lang="de-DE" b="1" noProof="0" dirty="0" smtClean="0"/>
            </a:br>
            <a:r>
              <a:rPr lang="de-DE" noProof="0" dirty="0" smtClean="0"/>
              <a:t>Enthält die globalen Variablen und Konstanten; für uns hier nicht so wichtig.</a:t>
            </a:r>
            <a:br>
              <a:rPr lang="de-DE" noProof="0" dirty="0" smtClean="0"/>
            </a:br>
            <a:endParaRPr lang="de-DE" noProof="0" dirty="0" smtClean="0"/>
          </a:p>
          <a:p>
            <a:pPr marL="520700" indent="-342900"/>
            <a:r>
              <a:rPr lang="de-DE" b="1" noProof="0" dirty="0" smtClean="0"/>
              <a:t>Heap-Speicher</a:t>
            </a:r>
            <a:r>
              <a:rPr lang="de-DE" noProof="0" dirty="0" smtClean="0"/>
              <a:t> (aka. </a:t>
            </a:r>
            <a:r>
              <a:rPr lang="de-DE" b="1" noProof="0" dirty="0" smtClean="0"/>
              <a:t>dynamischer Speicher)</a:t>
            </a:r>
            <a:br>
              <a:rPr lang="de-DE" b="1" noProof="0" dirty="0" smtClean="0"/>
            </a:br>
            <a:r>
              <a:rPr lang="de-DE" noProof="0" dirty="0" smtClean="0"/>
              <a:t>Frei verwendbar; Benutzer übernimmt Speichermanagement.</a:t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dirty="0" smtClean="0"/>
              <a:t>Stack-Speicher</a:t>
            </a:r>
            <a:r>
              <a:rPr lang="de-DE" noProof="0" dirty="0" smtClean="0"/>
              <a:t> (aka. </a:t>
            </a:r>
            <a:r>
              <a:rPr lang="de-DE" b="1" noProof="0" dirty="0" smtClean="0"/>
              <a:t>statischer Speicher</a:t>
            </a:r>
            <a:r>
              <a:rPr lang="de-DE" noProof="0" dirty="0" smtClean="0"/>
              <a:t>)</a:t>
            </a:r>
            <a:br>
              <a:rPr lang="de-DE" noProof="0" dirty="0" smtClean="0"/>
            </a:br>
            <a:r>
              <a:rPr lang="de-DE" noProof="0" dirty="0" smtClean="0"/>
              <a:t>Verwendung für lokale Variablen; Speicherverwaltung durch Compiler.</a:t>
            </a:r>
            <a:endParaRPr lang="de-DE" b="1" noProof="0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  <a:endParaRPr lang="en-US" sz="2000" b="1" smtClean="0"/>
          </a:p>
          <a:p>
            <a:pPr>
              <a:buSzTx/>
            </a:pPr>
            <a:r>
              <a:rPr lang="en-US" sz="2000" smtClean="0"/>
              <a:t>als </a:t>
            </a:r>
            <a:r>
              <a:rPr lang="en-US" sz="2000"/>
              <a:t>in Java</a:t>
            </a:r>
            <a:endParaRPr lang="en-US" sz="200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Stack vs. Heap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Stack</a:t>
            </a:r>
            <a:endParaRPr lang="de-DE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Begrenzte Größe (lokale Variablen, Rücksprungadresse)</a:t>
            </a:r>
          </a:p>
          <a:p>
            <a:r>
              <a:rPr lang="de-DE" b="1" noProof="0" dirty="0" smtClean="0"/>
              <a:t>Speicherbelegung und   –</a:t>
            </a:r>
            <a:r>
              <a:rPr lang="de-DE" b="1" noProof="0" dirty="0" err="1" smtClean="0"/>
              <a:t>freigabe</a:t>
            </a:r>
            <a:r>
              <a:rPr lang="de-DE" b="1" noProof="0" dirty="0" smtClean="0"/>
              <a:t> durch den Compiler 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i="1" noProof="0" dirty="0" smtClean="0"/>
              <a:t>last-in first-out</a:t>
            </a:r>
            <a:br>
              <a:rPr lang="de-DE" i="1" noProof="0" dirty="0" smtClean="0"/>
            </a:br>
            <a:endParaRPr lang="de-DE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sehr effizient, statisch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Heap</a:t>
            </a:r>
            <a:endParaRPr lang="de-DE" noProof="0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noProof="0" dirty="0" smtClean="0"/>
              <a:t>Typischerweise wesentlich größer als Stack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b="1" noProof="0" dirty="0" smtClean="0"/>
              <a:t>manuell, durch "Benutzer" 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dirty="0" smtClean="0"/>
              <a:t>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0" indent="0">
              <a:buNone/>
              <a:tabLst>
                <a:tab pos="365125" algn="l"/>
              </a:tabLst>
            </a:pPr>
            <a:r>
              <a:rPr lang="de-DE" noProof="0" dirty="0" smtClean="0">
                <a:sym typeface="Wingdings" panose="05000000000000000000" pitchFamily="2" charset="2"/>
              </a:rPr>
              <a:t>	groß aber teuer (Laufzeit)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Inhaltliche Struktur des Praktikums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smtClean="0"/>
              <a:t>Grundlagen</a:t>
            </a:r>
          </a:p>
          <a:p>
            <a:pPr lvl="1"/>
            <a:r>
              <a:rPr lang="de-DE" noProof="0" smtClean="0"/>
              <a:t>Projektstruktur</a:t>
            </a:r>
            <a:r>
              <a:rPr lang="de-DE" noProof="0" dirty="0" smtClean="0"/>
              <a:t>, Kompiliervorgang, allgemeine Konzepte</a:t>
            </a:r>
          </a:p>
          <a:p>
            <a:r>
              <a:rPr lang="de-DE" b="1" noProof="0" smtClean="0"/>
              <a:t>Speicherverwaltung</a:t>
            </a:r>
          </a:p>
          <a:p>
            <a:pPr lvl="1"/>
            <a:r>
              <a:rPr lang="de-DE" noProof="0" smtClean="0"/>
              <a:t>Speicherbereiche </a:t>
            </a:r>
            <a:r>
              <a:rPr lang="de-DE" noProof="0" dirty="0" smtClean="0"/>
              <a:t>in C++, Vergleich </a:t>
            </a:r>
            <a:r>
              <a:rPr lang="de-DE" noProof="0" smtClean="0"/>
              <a:t>zu Java</a:t>
            </a:r>
          </a:p>
          <a:p>
            <a:pPr lvl="1"/>
            <a:r>
              <a:rPr lang="de-DE" noProof="0" smtClean="0"/>
              <a:t>Typische </a:t>
            </a:r>
            <a:r>
              <a:rPr lang="de-DE" noProof="0" dirty="0" smtClean="0"/>
              <a:t>Fallstricke (denn davon gibt es reichlich!)</a:t>
            </a:r>
          </a:p>
          <a:p>
            <a:r>
              <a:rPr lang="de-DE" b="1" noProof="0" smtClean="0"/>
              <a:t>Objektorientierung</a:t>
            </a:r>
          </a:p>
          <a:p>
            <a:pPr lvl="1"/>
            <a:r>
              <a:rPr lang="de-DE" noProof="0" smtClean="0"/>
              <a:t>Besonderheiten </a:t>
            </a:r>
            <a:r>
              <a:rPr lang="de-DE" noProof="0" dirty="0" smtClean="0"/>
              <a:t>von C++</a:t>
            </a:r>
          </a:p>
          <a:p>
            <a:r>
              <a:rPr lang="de-DE" b="1" noProof="0" smtClean="0"/>
              <a:t>Fortgeschrittene Themen</a:t>
            </a:r>
          </a:p>
          <a:p>
            <a:pPr lvl="1"/>
            <a:r>
              <a:rPr lang="de-DE" noProof="0" smtClean="0"/>
              <a:t>Templates </a:t>
            </a:r>
            <a:r>
              <a:rPr lang="de-DE" noProof="0" dirty="0" smtClean="0"/>
              <a:t>(vergleichbar mit Generics </a:t>
            </a:r>
            <a:r>
              <a:rPr lang="de-DE" noProof="0" smtClean="0"/>
              <a:t>in Java)</a:t>
            </a:r>
          </a:p>
          <a:p>
            <a:pPr lvl="1"/>
            <a:r>
              <a:rPr lang="de-DE" noProof="0" smtClean="0"/>
              <a:t>Funktionszeiger</a:t>
            </a:r>
            <a:r>
              <a:rPr lang="de-DE" noProof="0" dirty="0" smtClean="0"/>
              <a:t>: in C von Anfang an, in Java erst seit </a:t>
            </a:r>
            <a:r>
              <a:rPr lang="de-DE" noProof="0" smtClean="0"/>
              <a:t>1.8!</a:t>
            </a:r>
          </a:p>
          <a:p>
            <a:r>
              <a:rPr lang="de-DE" b="1" smtClean="0"/>
              <a:t>C &amp; Embedded C</a:t>
            </a:r>
            <a:endParaRPr lang="de-DE" b="1" noProof="0" smtClean="0"/>
          </a:p>
          <a:p>
            <a:pPr lvl="1"/>
            <a:r>
              <a:rPr lang="de-DE" noProof="0" smtClean="0"/>
              <a:t>Besonderheiten </a:t>
            </a:r>
            <a:r>
              <a:rPr lang="de-DE" noProof="0" dirty="0" smtClean="0"/>
              <a:t>einer Hardwareplattform</a:t>
            </a:r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braucht man überhaupt Speicher auf dem </a:t>
            </a:r>
            <a:r>
              <a:rPr lang="de-DE" altLang="de-DE" sz="1800" b="0" smtClean="0"/>
              <a:t>Heap, </a:t>
            </a:r>
            <a:r>
              <a:rPr lang="de-DE" altLang="de-DE" sz="1800" b="0"/>
              <a:t>wenn der Stack die </a:t>
            </a:r>
            <a:r>
              <a:rPr lang="de-DE" altLang="de-DE" sz="1800"/>
              <a:t>Speicherverwaltung</a:t>
            </a:r>
            <a:r>
              <a:rPr lang="de-DE" altLang="de-DE" sz="1800" b="0"/>
              <a:t> übernimmt und auch noch so </a:t>
            </a:r>
            <a:r>
              <a:rPr lang="de-DE" altLang="de-DE" sz="1800"/>
              <a:t>viel effizienter </a:t>
            </a:r>
            <a:r>
              <a:rPr lang="de-DE" altLang="de-DE" sz="1800" b="0"/>
              <a:t>ist?</a:t>
            </a:r>
          </a:p>
        </p:txBody>
      </p:sp>
    </p:spTree>
    <p:extLst>
      <p:ext uri="{BB962C8B-B14F-4D97-AF65-F5344CB8AC3E}">
        <p14:creationId xmlns:p14="http://schemas.microsoft.com/office/powerpoint/2010/main" val="228742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Eine </a:t>
            </a:r>
            <a:r>
              <a:rPr lang="de-DE" altLang="de-DE" sz="1800"/>
              <a:t>Variable</a:t>
            </a:r>
            <a:r>
              <a:rPr lang="de-DE" altLang="de-DE" sz="1800" b="0">
                <a:solidFill>
                  <a:srgbClr val="FF0000"/>
                </a:solidFill>
              </a:rPr>
              <a:t> </a:t>
            </a:r>
            <a:r>
              <a:rPr lang="de-DE" altLang="de-DE" sz="1800" b="0"/>
              <a:t>entspricht intern einer </a:t>
            </a:r>
            <a:r>
              <a:rPr lang="de-DE" altLang="de-DE" sz="1800"/>
              <a:t>Speicheradresse</a:t>
            </a:r>
            <a:r>
              <a:rPr lang="de-DE" altLang="de-DE" sz="1800" b="0"/>
              <a:t> mit einer </a:t>
            </a:r>
            <a:r>
              <a:rPr lang="de-DE" altLang="de-DE" sz="180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Der </a:t>
            </a:r>
            <a:r>
              <a:rPr lang="de-DE" altLang="de-DE" sz="1800"/>
              <a:t>Typ einer Variable </a:t>
            </a:r>
            <a:r>
              <a:rPr lang="de-DE" altLang="de-DE" sz="1800" b="0"/>
              <a:t>bestimmt die </a:t>
            </a:r>
            <a:r>
              <a:rPr lang="de-DE" altLang="de-DE" sz="1800"/>
              <a:t>Größe</a:t>
            </a:r>
            <a:r>
              <a:rPr lang="de-DE" altLang="de-DE" sz="1800" b="0"/>
              <a:t> des reservierten Speicherplatzes und die </a:t>
            </a:r>
            <a:r>
              <a:rPr lang="de-DE" altLang="de-DE" sz="1800"/>
              <a:t>Interpretation</a:t>
            </a:r>
            <a:r>
              <a:rPr lang="de-DE" altLang="de-DE" sz="1800" b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Adresse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Typ legt Länge fest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main() {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endParaRPr lang="en-US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Ein </a:t>
            </a:r>
            <a:r>
              <a:rPr lang="de-DE" altLang="de-DE" b="1"/>
              <a:t>Zeiger (Pointer)</a:t>
            </a:r>
            <a:r>
              <a:rPr lang="de-DE" altLang="de-DE"/>
              <a:t> ist eine Variable, deren Inhalt als die Speicheradresse einer anderen Variable </a:t>
            </a:r>
            <a:r>
              <a:rPr lang="de-DE" altLang="de-DE" b="1"/>
              <a:t>interpretiert</a:t>
            </a:r>
            <a:r>
              <a:rPr lang="de-DE" altLang="de-DE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Der </a:t>
            </a:r>
            <a:r>
              <a:rPr lang="de-DE" altLang="de-DE" b="1"/>
              <a:t>Typ eines Zeigers </a:t>
            </a:r>
            <a:r>
              <a:rPr lang="de-DE" altLang="de-DE"/>
              <a:t>legt fest, auf welchen Typ von </a:t>
            </a:r>
            <a:r>
              <a:rPr lang="de-DE" altLang="de-DE" smtClean="0"/>
              <a:t>Variable "gezeigt" </a:t>
            </a:r>
            <a:r>
              <a:rPr lang="de-DE" altLang="de-DE"/>
              <a:t>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5725" y="3575050"/>
            <a:ext cx="792163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err="1" smtClean="0"/>
              <a:t>short</a:t>
            </a:r>
            <a:r>
              <a:rPr lang="de-DE" altLang="de-DE" sz="1600" b="0" smtClean="0"/>
              <a:t> *</a:t>
            </a:r>
            <a:r>
              <a:rPr lang="de-DE" altLang="de-DE" sz="1600" b="0" err="1" smtClean="0"/>
              <a:t>iP</a:t>
            </a:r>
            <a:r>
              <a:rPr lang="de-DE" altLang="de-DE" sz="1600" b="0" smtClean="0"/>
              <a:t> </a:t>
            </a:r>
            <a:r>
              <a:rPr lang="de-DE" altLang="de-DE" sz="1600" b="0"/>
              <a:t>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4075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 smtClean="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Deklaration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eines </a:t>
            </a:r>
            <a:r>
              <a:rPr lang="de-DE">
                <a:solidFill>
                  <a:schemeClr val="bg1"/>
                </a:solidFill>
              </a:rPr>
              <a:t>Zeigers vom Typ </a:t>
            </a:r>
            <a:r>
              <a:rPr lang="de-DE" i="1">
                <a:solidFill>
                  <a:schemeClr val="bg1"/>
                </a:solidFill>
              </a:rPr>
              <a:t>int* </a:t>
            </a:r>
            <a:r>
              <a:rPr lang="de-DE">
                <a:solidFill>
                  <a:schemeClr val="bg1"/>
                </a:solidFill>
              </a:rPr>
              <a:t>(Zeiger auf </a:t>
            </a:r>
            <a:r>
              <a:rPr lang="de-DE" i="1" smtClean="0">
                <a:solidFill>
                  <a:schemeClr val="bg1"/>
                </a:solidFill>
              </a:rPr>
              <a:t>int</a:t>
            </a:r>
            <a:r>
              <a:rPr lang="de-DE" smtClean="0">
                <a:solidFill>
                  <a:schemeClr val="bg1"/>
                </a:solidFill>
              </a:rPr>
              <a:t>; hat strenggenommen keinen Wert)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Definition</a:t>
            </a:r>
            <a:r>
              <a:rPr lang="de-DE">
                <a:solidFill>
                  <a:schemeClr val="bg1"/>
                </a:solidFill>
              </a:rPr>
              <a:t> eines Zeigers vom Typ </a:t>
            </a:r>
            <a:r>
              <a:rPr lang="de-DE" i="1">
                <a:solidFill>
                  <a:schemeClr val="bg1"/>
                </a:solidFill>
              </a:rPr>
              <a:t>int*</a:t>
            </a:r>
            <a:r>
              <a:rPr lang="de-DE">
                <a:solidFill>
                  <a:schemeClr val="bg1"/>
                </a:solidFill>
              </a:rPr>
              <a:t> durch Zuweisung einer Adresse (</a:t>
            </a:r>
            <a:r>
              <a:rPr lang="de-DE" err="1">
                <a:solidFill>
                  <a:schemeClr val="bg1"/>
                </a:solidFill>
              </a:rPr>
              <a:t>Referenzierung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Ohne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>
                <a:solidFill>
                  <a:schemeClr val="bg1"/>
                </a:solidFill>
              </a:rPr>
              <a:t>Adresse</a:t>
            </a:r>
            <a:r>
              <a:rPr lang="de-DE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Pointer und Variablen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835150" y="1892300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int*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71775" y="1892300"/>
            <a:ext cx="7921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2268</a:t>
            </a:r>
          </a:p>
        </p:txBody>
      </p:sp>
      <p:sp>
        <p:nvSpPr>
          <p:cNvPr id="11269" name="Line 7"/>
          <p:cNvSpPr>
            <a:spLocks noChangeShapeType="1"/>
          </p:cNvSpPr>
          <p:nvPr/>
        </p:nvSpPr>
        <p:spPr bwMode="auto">
          <a:xfrm>
            <a:off x="2770188" y="1892300"/>
            <a:ext cx="1587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0" name="Line 8"/>
          <p:cNvSpPr>
            <a:spLocks noChangeShapeType="1"/>
          </p:cNvSpPr>
          <p:nvPr/>
        </p:nvSpPr>
        <p:spPr bwMode="auto">
          <a:xfrm>
            <a:off x="3421063" y="2033588"/>
            <a:ext cx="21605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5581650" y="188912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11272" name="Rectangle 12"/>
          <p:cNvSpPr>
            <a:spLocks noChangeArrowheads="1"/>
          </p:cNvSpPr>
          <p:nvPr/>
        </p:nvSpPr>
        <p:spPr bwMode="auto">
          <a:xfrm>
            <a:off x="6516688" y="188912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11273" name="Line 14"/>
          <p:cNvSpPr>
            <a:spLocks noChangeShapeType="1"/>
          </p:cNvSpPr>
          <p:nvPr/>
        </p:nvSpPr>
        <p:spPr bwMode="auto">
          <a:xfrm>
            <a:off x="6516688" y="1889125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4" name="Text Box 15"/>
          <p:cNvSpPr txBox="1">
            <a:spLocks noChangeArrowheads="1"/>
          </p:cNvSpPr>
          <p:nvPr/>
        </p:nvSpPr>
        <p:spPr bwMode="auto">
          <a:xfrm>
            <a:off x="183515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275" name="Text Box 16"/>
          <p:cNvSpPr txBox="1">
            <a:spLocks noChangeArrowheads="1"/>
          </p:cNvSpPr>
          <p:nvPr/>
        </p:nvSpPr>
        <p:spPr bwMode="auto">
          <a:xfrm>
            <a:off x="219551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2" name="Text Box 45"/>
          <p:cNvSpPr txBox="1">
            <a:spLocks noChangeArrowheads="1"/>
          </p:cNvSpPr>
          <p:nvPr/>
        </p:nvSpPr>
        <p:spPr bwMode="auto">
          <a:xfrm>
            <a:off x="565150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303" name="Text Box 46"/>
          <p:cNvSpPr txBox="1">
            <a:spLocks noChangeArrowheads="1"/>
          </p:cNvSpPr>
          <p:nvPr/>
        </p:nvSpPr>
        <p:spPr bwMode="auto">
          <a:xfrm>
            <a:off x="601186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4" name="Text Box 47"/>
          <p:cNvSpPr txBox="1">
            <a:spLocks noChangeArrowheads="1"/>
          </p:cNvSpPr>
          <p:nvPr/>
        </p:nvSpPr>
        <p:spPr bwMode="auto">
          <a:xfrm>
            <a:off x="6661150" y="160178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193925" y="2393950"/>
            <a:ext cx="4538663" cy="2043113"/>
            <a:chOff x="2193925" y="2393950"/>
            <a:chExt cx="4538663" cy="2043113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37188" y="2393950"/>
              <a:ext cx="500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</a:t>
              </a:r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771775" y="2393950"/>
              <a:ext cx="720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</a:t>
              </a:r>
              <a:r>
                <a:rPr lang="de-DE" altLang="de-DE" sz="1600" b="0" err="1" smtClean="0"/>
                <a:t>iP</a:t>
              </a:r>
              <a:endParaRPr lang="de-DE" altLang="de-DE" sz="1600" b="0"/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50022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54340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56499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58674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60833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12" name="Text Box 55"/>
            <p:cNvSpPr txBox="1">
              <a:spLocks noChangeArrowheads="1"/>
            </p:cNvSpPr>
            <p:nvPr/>
          </p:nvSpPr>
          <p:spPr bwMode="auto">
            <a:xfrm>
              <a:off x="4786313" y="3733800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3" name="Text Box 56"/>
            <p:cNvSpPr txBox="1">
              <a:spLocks noChangeArrowheads="1"/>
            </p:cNvSpPr>
            <p:nvPr/>
          </p:nvSpPr>
          <p:spPr bwMode="auto">
            <a:xfrm>
              <a:off x="6300788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24098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28416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30575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32750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34909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193925" y="3735388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21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</p:grpSp>
      <p:sp>
        <p:nvSpPr>
          <p:cNvPr id="11322" name="Text Box 79"/>
          <p:cNvSpPr txBox="1">
            <a:spLocks noChangeArrowheads="1"/>
          </p:cNvSpPr>
          <p:nvPr/>
        </p:nvSpPr>
        <p:spPr bwMode="auto">
          <a:xfrm>
            <a:off x="2771775" y="160178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11323" name="Rectangle 4"/>
          <p:cNvSpPr>
            <a:spLocks noChangeArrowheads="1"/>
          </p:cNvSpPr>
          <p:nvPr/>
        </p:nvSpPr>
        <p:spPr bwMode="auto">
          <a:xfrm>
            <a:off x="2266950" y="2070100"/>
            <a:ext cx="503238" cy="176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11324" name="Rectangle 4"/>
          <p:cNvSpPr>
            <a:spLocks noChangeArrowheads="1"/>
          </p:cNvSpPr>
          <p:nvPr/>
        </p:nvSpPr>
        <p:spPr bwMode="auto">
          <a:xfrm>
            <a:off x="2266950" y="189230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11325" name="Rectangle 6"/>
          <p:cNvSpPr>
            <a:spLocks noChangeArrowheads="1"/>
          </p:cNvSpPr>
          <p:nvPr/>
        </p:nvSpPr>
        <p:spPr bwMode="auto">
          <a:xfrm>
            <a:off x="1835150" y="1892300"/>
            <a:ext cx="1728788" cy="358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6" name="Rectangle 11"/>
          <p:cNvSpPr>
            <a:spLocks noChangeArrowheads="1"/>
          </p:cNvSpPr>
          <p:nvPr/>
        </p:nvSpPr>
        <p:spPr bwMode="auto">
          <a:xfrm>
            <a:off x="6013450" y="2066925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11327" name="Rectangle 11"/>
          <p:cNvSpPr>
            <a:spLocks noChangeArrowheads="1"/>
          </p:cNvSpPr>
          <p:nvPr/>
        </p:nvSpPr>
        <p:spPr bwMode="auto">
          <a:xfrm>
            <a:off x="6013450" y="188912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11328" name="Rectangle 13"/>
          <p:cNvSpPr>
            <a:spLocks noChangeArrowheads="1"/>
          </p:cNvSpPr>
          <p:nvPr/>
        </p:nvSpPr>
        <p:spPr bwMode="auto">
          <a:xfrm>
            <a:off x="5581650" y="1889125"/>
            <a:ext cx="1727200" cy="360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9" name="Oval 24"/>
          <p:cNvSpPr>
            <a:spLocks noChangeArrowheads="1"/>
          </p:cNvSpPr>
          <p:nvPr/>
        </p:nvSpPr>
        <p:spPr bwMode="auto">
          <a:xfrm>
            <a:off x="3382963" y="19621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827584" y="4927600"/>
            <a:ext cx="3798391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&amp;i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6311900" y="4945063"/>
            <a:ext cx="633413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2158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4643438" y="532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0585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Der Null-Pointer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pPr marL="0" indent="0">
              <a:buNone/>
            </a:pPr>
            <a:r>
              <a:rPr lang="de-DE" b="0" noProof="0" dirty="0" smtClean="0"/>
              <a:t>Der</a:t>
            </a:r>
            <a:r>
              <a:rPr lang="de-DE" noProof="0" dirty="0" smtClean="0"/>
              <a:t> Null-Pointer</a:t>
            </a:r>
            <a:r>
              <a:rPr lang="de-DE" b="0" noProof="0" dirty="0" smtClean="0"/>
              <a:t> wird verwendet, um anzuzeigen, dass ein Pointer noch </a:t>
            </a:r>
            <a:r>
              <a:rPr lang="de-DE" b="1" noProof="0" dirty="0" smtClean="0"/>
              <a:t>keinen definierten Wert </a:t>
            </a:r>
            <a:r>
              <a:rPr lang="de-DE" b="0" noProof="0" dirty="0" smtClean="0"/>
              <a:t>hat.</a:t>
            </a:r>
            <a:br>
              <a:rPr lang="de-DE" b="0" noProof="0" dirty="0" smtClean="0"/>
            </a:br>
            <a:endParaRPr lang="de-DE" noProof="0" dirty="0" smtClean="0"/>
          </a:p>
          <a:p>
            <a:r>
              <a:rPr lang="de-DE" b="0" noProof="0" dirty="0" smtClean="0"/>
              <a:t>C: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*i = 0; int *j = 0x0;</a:t>
            </a:r>
          </a:p>
          <a:p>
            <a:r>
              <a:rPr lang="de-DE" noProof="0" dirty="0" smtClean="0"/>
              <a:t>C90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C++11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*m = 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b="0" noProof="0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287658" y="3821018"/>
            <a:ext cx="2580486" cy="814090"/>
          </a:xfrm>
          <a:prstGeom prst="wedgeRoundRectCallout">
            <a:avLst>
              <a:gd name="adj1" fmla="val -59842"/>
              <a:gd name="adj2" fmla="val 1167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Wie &lt;</a:t>
            </a:r>
            <a:r>
              <a:rPr lang="de-DE" b="1" err="1" smtClean="0">
                <a:solidFill>
                  <a:schemeClr val="bg1"/>
                </a:solidFill>
              </a:rPr>
              <a:t>stddef.h</a:t>
            </a:r>
            <a:r>
              <a:rPr lang="de-DE" b="1" smtClean="0">
                <a:solidFill>
                  <a:schemeClr val="bg1"/>
                </a:solidFill>
              </a:rPr>
              <a:t>&gt;, aber mit </a:t>
            </a:r>
            <a:r>
              <a:rPr lang="de-DE" b="1" err="1" smtClean="0">
                <a:solidFill>
                  <a:schemeClr val="bg1"/>
                </a:solidFill>
              </a:rPr>
              <a:t>Namespaces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en.wikipedia.org/Null_pointer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noProof="0" dirty="0" smtClean="0"/>
              <a:t>Was passiert beim Aufruf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a.exe f.txt</a:t>
            </a:r>
            <a:r>
              <a:rPr lang="de-DE" b="1" noProof="0" dirty="0" smtClean="0"/>
              <a:t>?</a:t>
            </a:r>
          </a:p>
          <a:p>
            <a:r>
              <a:rPr lang="de-DE" b="1" noProof="0" dirty="0" smtClean="0"/>
              <a:t>Traditionelle Strings:</a:t>
            </a:r>
            <a:r>
              <a:rPr lang="de-DE" noProof="0" dirty="0" smtClean="0"/>
              <a:t> Folgen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 (mit '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noProof="0" dirty="0" smtClean="0"/>
              <a:t>abgeschlossen)</a:t>
            </a:r>
            <a:endParaRPr lang="de-DE" noProof="0" dirty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/>
            </a:r>
            <a:br>
              <a:rPr lang="de-DE" altLang="de-DE" sz="1600" b="0" strike="sngStrike">
                <a:latin typeface="Consolas" pitchFamily="49" charset="0"/>
                <a:cs typeface="Consolas" pitchFamily="49" charset="0"/>
              </a:rPr>
            </a:b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2279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Spezieller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für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 smtClean="0">
                <a:solidFill>
                  <a:schemeClr val="bg1"/>
                </a:solidFill>
              </a:rPr>
              <a:t> =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"Generischer" Pointer</a:t>
            </a:r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 /</a:t>
              </a:r>
              <a:br>
                <a:rPr lang="de-DE" altLang="de-DE" sz="1600" b="0" smtClean="0"/>
              </a:br>
              <a:r>
                <a:rPr lang="de-DE" altLang="de-DE" sz="1600" b="0" smtClean="0"/>
                <a:t>          </a:t>
              </a: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 </a:t>
              </a:r>
              <a:endParaRPr lang="de-DE" altLang="de-DE" sz="1600" b="0"/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2264</a:t>
              </a:r>
              <a:endParaRPr lang="de-DE" altLang="de-DE" sz="1800" b="0" i="1"/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7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a</a:t>
              </a:r>
              <a:endParaRPr lang="de-DE" altLang="de-DE" sz="1800" b="0"/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x</a:t>
              </a:r>
              <a:endParaRPr lang="de-DE" altLang="de-DE" sz="1800" b="0"/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e</a:t>
              </a:r>
              <a:endParaRPr lang="de-DE" altLang="de-DE" sz="1800" b="0"/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t</a:t>
              </a:r>
              <a:endParaRPr lang="de-DE" altLang="de-DE" sz="1800" b="0"/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\0</a:t>
              </a:r>
              <a:endParaRPr lang="de-DE" altLang="de-DE" sz="1800" b="0"/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2279</a:t>
              </a:r>
              <a:endParaRPr lang="de-DE" altLang="de-DE" sz="1800" b="0" i="1"/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2289</a:t>
              </a:r>
              <a:endParaRPr lang="de-DE" altLang="de-DE" sz="1800" b="0" i="1"/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0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1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4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**</a:t>
              </a:r>
              <a:r>
                <a:rPr lang="de-DE" altLang="de-DE" sz="1600" b="0" err="1" smtClean="0"/>
                <a:t>argv</a:t>
              </a:r>
              <a:endParaRPr lang="de-DE" altLang="de-DE" sz="1600" b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[0][0]</a:t>
              </a:r>
              <a:endParaRPr lang="de-DE" altLang="de-DE" sz="1600" b="0"/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[1][</a:t>
              </a:r>
              <a:r>
                <a:rPr lang="de-DE" altLang="de-DE" sz="1600" b="0"/>
                <a:t>0</a:t>
              </a:r>
              <a:r>
                <a:rPr lang="de-DE" altLang="de-DE" sz="1600" b="0" smtClean="0"/>
                <a:t>]</a:t>
              </a:r>
              <a:endParaRPr lang="de-DE" altLang="de-DE" sz="1600" b="0"/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f</a:t>
              </a:r>
              <a:endParaRPr lang="de-DE" altLang="de-DE" sz="1800" b="0"/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0" grpId="0"/>
      <p:bldP spid="11332" grpId="0" animBg="1"/>
      <p:bldP spid="131" grpId="0" animBg="1"/>
      <p:bldP spid="10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Arrays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Eingebautes Sprachfeature</a:t>
            </a:r>
            <a:r>
              <a:rPr lang="de-DE" noProof="0" dirty="0" smtClean="0"/>
              <a:t> mit speziellem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>
                <a:cs typeface="Consolas" panose="020B0609020204030204" pitchFamily="49" charset="0"/>
              </a:rPr>
              <a:t> 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noProof="0" dirty="0" smtClean="0"/>
              <a:t>-Attribut</a:t>
            </a:r>
          </a:p>
          <a:p>
            <a:pPr marL="520700" indent="-342900"/>
            <a:r>
              <a:rPr lang="de-DE" noProof="0" dirty="0" smtClean="0"/>
              <a:t>Zusammenhängender Speicher (enthält Werte (int,…) oder Referenzen)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 1, 2, 3, 5, 8}; int x2 = x[2];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x.length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// 6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err="1" smtClean="0"/>
              <a:t>Syntactic</a:t>
            </a:r>
            <a:r>
              <a:rPr lang="de-DE" b="1" noProof="0" dirty="0" smtClean="0"/>
              <a:t> Sugar</a:t>
            </a:r>
            <a:r>
              <a:rPr lang="de-DE" noProof="0" dirty="0" smtClean="0"/>
              <a:t>: Array = Pointer auf zusammenhängenden Speicherbereich</a:t>
            </a:r>
          </a:p>
          <a:p>
            <a:pPr marL="520700" indent="-342900"/>
            <a:r>
              <a:rPr lang="de-DE" b="1" noProof="0" dirty="0" smtClean="0"/>
              <a:t>Problem</a:t>
            </a:r>
            <a:r>
              <a:rPr lang="de-DE" noProof="0" dirty="0" smtClean="0"/>
              <a:t>: Längeninformation werden nicht explizit gespeichert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smtClean="0">
                <a:sym typeface="Wingdings" panose="05000000000000000000" pitchFamily="2" charset="2"/>
              </a:rPr>
              <a:t>Gefahr</a:t>
            </a:r>
            <a:r>
              <a:rPr lang="de-DE" noProof="0" dirty="0" smtClean="0">
                <a:sym typeface="Wingdings" panose="05000000000000000000" pitchFamily="2" charset="2"/>
              </a:rPr>
              <a:t>: Keine Bereichsprüfung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int*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{</a:t>
            </a:r>
            <a:r>
              <a:rPr lang="de-DE" noProof="0" dirty="0" smtClean="0"/>
              <a:t>1, 1, 2, 3, 5, 8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x2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x77 = *(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+ 77);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Danger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noProof="0" dirty="0" smtClean="0"/>
              <a:t>-Operator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160711"/>
          </a:xfrm>
        </p:spPr>
        <p:txBody>
          <a:bodyPr/>
          <a:lstStyle/>
          <a:p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b="1" noProof="0" dirty="0" smtClean="0"/>
              <a:t>-Operator</a:t>
            </a:r>
          </a:p>
          <a:p>
            <a:pPr lvl="1"/>
            <a:r>
              <a:rPr lang="de-DE" noProof="0" dirty="0" smtClean="0"/>
              <a:t>… liefert die </a:t>
            </a:r>
            <a:r>
              <a:rPr lang="de-DE" b="1" noProof="0" dirty="0" smtClean="0"/>
              <a:t>Größe (in Byte) einer Variable</a:t>
            </a:r>
            <a:r>
              <a:rPr lang="de-DE" noProof="0" dirty="0" smtClean="0"/>
              <a:t> eines bestimmten Typs.</a:t>
            </a:r>
          </a:p>
          <a:p>
            <a:pPr lvl="1"/>
            <a:r>
              <a:rPr lang="de-DE" noProof="0" dirty="0" smtClean="0"/>
              <a:t>Aufruf über Typ oder konkrete Variable möglich</a:t>
            </a:r>
          </a:p>
          <a:p>
            <a:r>
              <a:rPr lang="de-DE" b="1" noProof="0" dirty="0" smtClean="0"/>
              <a:t>Datentyp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Standard-STL-Datentyp, um </a:t>
            </a:r>
            <a:r>
              <a:rPr lang="de-DE" b="1" noProof="0" dirty="0" smtClean="0"/>
              <a:t>Objektgrößen</a:t>
            </a:r>
            <a:r>
              <a:rPr lang="de-DE" noProof="0" dirty="0" smtClean="0"/>
              <a:t> in Byte zu speichern</a:t>
            </a:r>
          </a:p>
          <a:p>
            <a:pPr lvl="1"/>
            <a:r>
              <a:rPr lang="de-DE" noProof="0" dirty="0" smtClean="0"/>
              <a:t>Ist immer groß genug, um das größtmögliche Objekt auf der jeweiligen Plattform zu speichern.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&lt;cstddef&gt; // contains std::size_t</a:t>
            </a:r>
            <a:endParaRPr lang="en-US" sz="1400">
              <a:solidFill>
                <a:srgbClr val="3F7F5F"/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3.0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en.cppreference.com/w/cpp/language/sizeof </a:t>
            </a:r>
            <a:endParaRPr lang="en-US" sz="1200">
              <a:hlinkClick r:id="rId2"/>
            </a:endParaRPr>
          </a:p>
          <a:p>
            <a:pPr algn="r"/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en.cppreference.com/w/cpp/types/size_t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2292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Wann braucht </a:t>
            </a:r>
            <a:r>
              <a:rPr lang="de-DE" altLang="de-DE" sz="1800" b="0"/>
              <a:t>man wirklich Zeiger? 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Wieso </a:t>
            </a:r>
            <a:r>
              <a:rPr lang="de-DE" altLang="de-DE" sz="1800" b="0"/>
              <a:t>kann man nicht einfach nur normale Variablen verwenden?  </a:t>
            </a:r>
          </a:p>
        </p:txBody>
      </p:sp>
    </p:spTree>
    <p:extLst>
      <p:ext uri="{BB962C8B-B14F-4D97-AF65-F5344CB8AC3E}">
        <p14:creationId xmlns:p14="http://schemas.microsoft.com/office/powerpoint/2010/main" val="47468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Anwesenheit und Betreuung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555750"/>
            <a:ext cx="8425755" cy="4968875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Jeden Tag</a:t>
            </a:r>
          </a:p>
          <a:p>
            <a:pPr marL="180975" lvl="1" indent="0" eaLnBrk="1" hangingPunct="1">
              <a:buFont typeface="Wingdings" pitchFamily="2" charset="2"/>
              <a:buNone/>
              <a:defRPr/>
            </a:pPr>
            <a:r>
              <a:rPr lang="de-DE" noProof="0" dirty="0" smtClean="0"/>
              <a:t>09:00 – ca. 16:00 im Electronic Classroom (S3|21 1)</a:t>
            </a:r>
            <a:br>
              <a:rPr lang="de-DE" noProof="0" dirty="0" smtClean="0"/>
            </a:b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Anwesenheitspflicht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Ausnahmen </a:t>
            </a:r>
            <a:r>
              <a:rPr lang="de-DE" b="1" noProof="0" dirty="0" smtClean="0"/>
              <a:t>persönlich genehmigen lassen </a:t>
            </a:r>
            <a:r>
              <a:rPr lang="de-DE" noProof="0" dirty="0" smtClean="0"/>
              <a:t>(Klausur, Krankheit)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Wer </a:t>
            </a:r>
            <a:r>
              <a:rPr lang="de-DE" b="1" noProof="0" dirty="0" smtClean="0">
                <a:solidFill>
                  <a:srgbClr val="FF0000"/>
                </a:solidFill>
              </a:rPr>
              <a:t>mehr als </a:t>
            </a:r>
            <a:r>
              <a:rPr lang="de-DE" b="1" noProof="0" smtClean="0">
                <a:solidFill>
                  <a:srgbClr val="FF0000"/>
                </a:solidFill>
              </a:rPr>
              <a:t>2 </a:t>
            </a:r>
            <a:r>
              <a:rPr lang="de-DE" b="1" noProof="0" smtClean="0">
                <a:solidFill>
                  <a:srgbClr val="FF0000"/>
                </a:solidFill>
              </a:rPr>
              <a:t>Kontrollen (= in Summe 1 Tag)</a:t>
            </a:r>
            <a:r>
              <a:rPr lang="de-DE" b="1" noProof="0" smtClean="0"/>
              <a:t> </a:t>
            </a:r>
            <a:r>
              <a:rPr lang="de-DE" noProof="0" dirty="0" smtClean="0"/>
              <a:t>fehlt (</a:t>
            </a:r>
            <a:r>
              <a:rPr lang="de-DE" b="1" noProof="0" dirty="0" smtClean="0"/>
              <a:t>egal wieso</a:t>
            </a:r>
            <a:r>
              <a:rPr lang="de-DE" noProof="0" dirty="0" smtClean="0"/>
              <a:t>), darf leider </a:t>
            </a:r>
            <a:r>
              <a:rPr lang="de-DE" b="1" noProof="0" dirty="0" smtClean="0">
                <a:solidFill>
                  <a:srgbClr val="FF0000"/>
                </a:solidFill>
              </a:rPr>
              <a:t>nicht an der Klausur teilnehmen!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Anwesenheitsbescheinigung </a:t>
            </a:r>
            <a:r>
              <a:rPr lang="de-DE" b="1" noProof="0" dirty="0" smtClean="0"/>
              <a:t>kann</a:t>
            </a:r>
            <a:r>
              <a:rPr lang="de-DE" noProof="0" dirty="0" smtClean="0"/>
              <a:t> in folgende Jahre </a:t>
            </a:r>
            <a:r>
              <a:rPr lang="de-DE" b="1" noProof="0" dirty="0" smtClean="0"/>
              <a:t>"mitgenommen"</a:t>
            </a:r>
            <a:r>
              <a:rPr lang="de-DE" noProof="0" dirty="0" smtClean="0"/>
              <a:t> werden.</a:t>
            </a:r>
          </a:p>
          <a:p>
            <a:pPr marL="180975" lvl="1" indent="0" eaLnBrk="1" hangingPunct="1">
              <a:buNone/>
              <a:defRPr/>
            </a:pP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Ansprechpartner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Roland Kluge 		(Vorlesung, 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Laurenz Kamp		(Übung,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Nicolas Himmelmann	(Übung, Moodle)</a:t>
            </a:r>
          </a:p>
          <a:p>
            <a:pPr lvl="1" eaLnBrk="1" hangingPunct="1">
              <a:defRPr/>
            </a:pPr>
            <a:endParaRPr lang="de-DE" noProof="0" dirty="0" smtClean="0"/>
          </a:p>
        </p:txBody>
      </p:sp>
      <p:sp>
        <p:nvSpPr>
          <p:cNvPr id="6" name="Abgerundetes Rechteck 5"/>
          <p:cNvSpPr/>
          <p:nvPr/>
        </p:nvSpPr>
        <p:spPr>
          <a:xfrm>
            <a:off x="6300192" y="5589240"/>
            <a:ext cx="2759075" cy="688975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Bitte </a:t>
            </a:r>
            <a:r>
              <a:rPr lang="de-DE" b="1" dirty="0">
                <a:solidFill>
                  <a:schemeClr val="bg1"/>
                </a:solidFill>
              </a:rPr>
              <a:t>aktiv</a:t>
            </a:r>
            <a:r>
              <a:rPr lang="de-DE" dirty="0">
                <a:solidFill>
                  <a:schemeClr val="bg1"/>
                </a:solidFill>
              </a:rPr>
              <a:t> Hilfe fordern während der Übung!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24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u="sng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>
                <a:latin typeface="Consolas" pitchFamily="49" charset="0"/>
                <a:cs typeface="Consolas" pitchFamily="49" charset="0"/>
              </a:rPr>
              <a:t> = &amp;i</a:t>
            </a:r>
            <a:r>
              <a:rPr lang="de-DE" altLang="de-DE" sz="1800" b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Einmalige, sofortige Definition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= 42;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Zeiger auf Konstante</a:t>
            </a:r>
            <a:endParaRPr lang="en-US" b="1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</a:t>
            </a:r>
            <a:endParaRPr lang="en-US" b="1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vs.</a:t>
            </a:r>
            <a:endParaRPr lang="en-US" b="1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 auf Konstante:</a:t>
            </a:r>
            <a:endParaRPr lang="en-US" b="1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</a:t>
            </a:r>
            <a:r>
              <a:rPr lang="de-DE" i="1" err="1" smtClean="0">
                <a:solidFill>
                  <a:schemeClr val="bg1"/>
                </a:solidFill>
              </a:rPr>
              <a:t>const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bezieht sich immer auf das "Nächstliegende".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Lese von rechts nach links.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6" grpId="0" animBg="1"/>
      <p:bldP spid="13323" grpId="0"/>
      <p:bldP spid="21" grpId="0"/>
      <p:bldP spid="22" grpId="0"/>
      <p:bldP spid="23" grpId="0"/>
      <p:bldP spid="15" grpId="0" animBg="1"/>
      <p:bldP spid="1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Const</a:t>
            </a:r>
            <a:r>
              <a:rPr lang="de-DE" noProof="0" dirty="0" smtClean="0"/>
              <a:t> Correctness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Ein Programm ist "</a:t>
            </a:r>
            <a:r>
              <a:rPr lang="de-DE" b="1" noProof="0" dirty="0" err="1" smtClean="0"/>
              <a:t>const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correct</a:t>
            </a:r>
            <a:r>
              <a:rPr lang="de-DE" b="1" noProof="0" dirty="0" smtClean="0"/>
              <a:t>", wenn unveränderliche (d.h. als </a:t>
            </a:r>
            <a:r>
              <a:rPr lang="de-DE" b="1" noProof="0" dirty="0" err="1" smtClean="0"/>
              <a:t>unverändlich</a:t>
            </a:r>
            <a:r>
              <a:rPr lang="de-DE" b="1" noProof="0" dirty="0" smtClean="0"/>
              <a:t> gemeinte) Objekte durch das Programm auch nicht verändert werden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noProof="0" dirty="0" smtClean="0"/>
              <a:t>Wird in C++ durch das </a:t>
            </a:r>
            <a:r>
              <a:rPr lang="de-DE" b="1" noProof="0" dirty="0" smtClean="0"/>
              <a:t>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noProof="0" dirty="0" smtClean="0"/>
              <a:t> </a:t>
            </a:r>
            <a:r>
              <a:rPr lang="de-DE" noProof="0" dirty="0" smtClean="0"/>
              <a:t>(für Typen und Funktionen) sichergestellt.</a:t>
            </a:r>
          </a:p>
          <a:p>
            <a:endParaRPr lang="de-DE" noProof="0" dirty="0" smtClean="0"/>
          </a:p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 entsprechen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 </a:t>
            </a:r>
            <a:r>
              <a:rPr lang="de-DE" noProof="0" dirty="0" smtClean="0"/>
              <a:t>verschiedenen Typen</a:t>
            </a:r>
            <a:r>
              <a:rPr lang="de-DE" b="1" noProof="0" dirty="0" smtClean="0"/>
              <a:t>, zur Laufzeit </a:t>
            </a:r>
            <a:r>
              <a:rPr lang="de-DE" noProof="0" dirty="0" smtClean="0"/>
              <a:t>jedoch wird kein Unterschied gemacht</a:t>
            </a:r>
          </a:p>
          <a:p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  <p:sp>
        <p:nvSpPr>
          <p:cNvPr id="6" name="Rechteck 5"/>
          <p:cNvSpPr/>
          <p:nvPr/>
        </p:nvSpPr>
        <p:spPr bwMode="auto">
          <a:xfrm>
            <a:off x="5327674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ist eine C++-Referenz?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Eine </a:t>
            </a:r>
            <a:r>
              <a:rPr lang="de-DE" altLang="de-DE" b="1" noProof="0" dirty="0" smtClean="0"/>
              <a:t>Referenz </a:t>
            </a:r>
            <a:r>
              <a:rPr lang="de-DE" altLang="de-DE" noProof="0" dirty="0" smtClean="0"/>
              <a:t>ist ein </a:t>
            </a:r>
            <a:r>
              <a:rPr lang="de-DE" altLang="de-DE" b="1" noProof="0" dirty="0" smtClean="0"/>
              <a:t>Alias auf eine Variable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Sie braucht </a:t>
            </a:r>
            <a:r>
              <a:rPr lang="de-DE" altLang="de-DE" b="1" noProof="0" dirty="0" smtClean="0"/>
              <a:t>nicht </a:t>
            </a:r>
            <a:r>
              <a:rPr lang="de-DE" altLang="de-DE" b="1" i="1" noProof="0" dirty="0" smtClean="0"/>
              <a:t>zwangsweise </a:t>
            </a:r>
            <a:r>
              <a:rPr lang="de-DE" altLang="de-DE" b="1" noProof="0" dirty="0" smtClean="0"/>
              <a:t>eigenen Speicher </a:t>
            </a:r>
            <a:r>
              <a:rPr lang="de-DE" altLang="de-DE" noProof="0" dirty="0" smtClean="0"/>
              <a:t>(bspw. innerhalb einer Funktion)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Sie verhält sich </a:t>
            </a:r>
            <a:r>
              <a:rPr lang="de-DE" altLang="de-DE" b="1" noProof="0" dirty="0" smtClean="0"/>
              <a:t>wie ein </a:t>
            </a:r>
            <a:r>
              <a:rPr lang="de-DE" alt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1" noProof="0" dirty="0" smtClean="0"/>
              <a:t>-Pointer.</a:t>
            </a:r>
          </a:p>
          <a:p>
            <a:pPr marL="0" indent="0">
              <a:buNone/>
            </a:pPr>
            <a:endParaRPr lang="de-DE" noProof="0" dirty="0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Syntax wie für Variablen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Beispiel: </a:t>
            </a:r>
            <a:r>
              <a:rPr lang="de-DE" noProof="0" dirty="0" err="1" smtClean="0"/>
              <a:t>Asterisk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Ampersand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30181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/>
                <a:gridCol w="2664296"/>
                <a:gridCol w="2951856"/>
              </a:tblGrid>
              <a:tr h="3899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Asterisk</a:t>
                      </a:r>
                      <a:r>
                        <a:rPr lang="en-US" baseline="0" smtClean="0"/>
                        <a:t> (</a:t>
                      </a:r>
                      <a:r>
                        <a:rPr lang="en-US" smtClean="0"/>
                        <a:t>*)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Ampersand (&amp;)</a:t>
                      </a:r>
                      <a:endParaRPr lang="en-US"/>
                    </a:p>
                  </a:txBody>
                  <a:tcPr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err="1" smtClean="0"/>
                        <a:t>Typ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smtClean="0"/>
                        <a:t>Operator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Variablentypen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Werttypen </a:t>
            </a:r>
            <a:r>
              <a:rPr lang="de-DE" noProof="0" dirty="0" smtClean="0"/>
              <a:t>(enden weder auf &amp;,*,[])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Variablen mit </a:t>
            </a:r>
            <a:r>
              <a:rPr lang="de-DE" b="1" noProof="0" dirty="0" err="1" smtClean="0">
                <a:solidFill>
                  <a:srgbClr val="000000"/>
                </a:solidFill>
              </a:rPr>
              <a:t>Werttyp</a:t>
            </a:r>
            <a:r>
              <a:rPr lang="de-DE" b="1" noProof="0" dirty="0" smtClean="0">
                <a:solidFill>
                  <a:srgbClr val="000000"/>
                </a:solidFill>
              </a:rPr>
              <a:t>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 repräsentieren konkrete Werte/Objekte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Building(3);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Referenztypen </a:t>
            </a:r>
            <a:r>
              <a:rPr lang="de-DE" noProof="0" dirty="0" smtClean="0"/>
              <a:t>(enden auf &amp;)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Referenz-Typ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X&amp;</a:t>
            </a:r>
            <a:r>
              <a:rPr lang="de-DE" noProof="0" dirty="0" smtClean="0">
                <a:solidFill>
                  <a:srgbClr val="000000"/>
                </a:solidFill>
              </a:rPr>
              <a:t> ist ein Alias für ein Objekt vom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</a:t>
            </a:r>
            <a:r>
              <a:rPr lang="de-DE" noProof="0" smtClean="0">
                <a:solidFill>
                  <a:srgbClr val="000000"/>
                </a:solidFill>
              </a:rPr>
              <a:t>.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&amp;y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Pointer-Typen </a:t>
            </a:r>
            <a:r>
              <a:rPr lang="de-DE" noProof="0" dirty="0" smtClean="0"/>
              <a:t>(enden auf *)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Pointer-Typ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 smtClean="0">
                <a:solidFill>
                  <a:srgbClr val="000000"/>
                </a:solidFill>
              </a:rPr>
              <a:t> verweist auf eine Speicherstelle, die einen X-Wert/-Objekt enthält.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</a:t>
            </a:r>
            <a:r>
              <a:rPr lang="de-DE" noProof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int(3);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Array-Typen </a:t>
            </a:r>
            <a:r>
              <a:rPr lang="de-DE" noProof="0" dirty="0" smtClean="0"/>
              <a:t>(enden auf [], </a:t>
            </a:r>
            <a:r>
              <a:rPr lang="de-DE" noProof="0" err="1" smtClean="0"/>
              <a:t>Syntactic</a:t>
            </a:r>
            <a:r>
              <a:rPr lang="de-DE" noProof="0" smtClean="0"/>
              <a:t> Sugar)</a:t>
            </a:r>
          </a:p>
          <a:p>
            <a:pPr lvl="2"/>
            <a:r>
              <a:rPr lang="de-DE" noProof="0" smtClean="0"/>
              <a:t>Variable </a:t>
            </a:r>
            <a:r>
              <a:rPr lang="de-DE" noProof="0" dirty="0" smtClean="0"/>
              <a:t>mit </a:t>
            </a:r>
            <a:r>
              <a:rPr lang="de-DE" b="1" noProof="0" dirty="0" smtClean="0"/>
              <a:t>Array-Typ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X[]</a:t>
            </a:r>
            <a:r>
              <a:rPr lang="de-DE" noProof="0" dirty="0" smtClean="0"/>
              <a:t> verweist auf ein Array, dessen Elemente den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/>
              <a:t> haben, und ist äquivalent zu Typ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smtClean="0"/>
              <a:t>.</a:t>
            </a:r>
          </a:p>
          <a:p>
            <a:pPr lvl="2"/>
            <a:r>
              <a:rPr lang="de-DE" noProof="0" smtClean="0"/>
              <a:t>z.B</a:t>
            </a:r>
            <a:r>
              <a:rPr lang="de-DE" noProof="0" dirty="0" smtClean="0"/>
              <a:t>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{1,1,2,3,5}; int *x2 = {1,1,2,3,5};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9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Zuweisung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Was passiert bei der Zuweisung zwischen verschiedenen Variablentypen?</a:t>
            </a:r>
          </a:p>
          <a:p>
            <a:pPr lvl="1"/>
            <a:r>
              <a:rPr lang="de-DE" noProof="0" dirty="0" smtClean="0"/>
              <a:t>[LHS-Typ] x = [Operator] [RHS-Typ] y;</a:t>
            </a:r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marL="9525" indent="0">
              <a:buNone/>
            </a:pPr>
            <a:r>
              <a:rPr lang="de-DE" noProof="0" dirty="0" smtClean="0"/>
              <a:t>(1) </a:t>
            </a:r>
            <a:r>
              <a:rPr lang="de-DE" b="1" noProof="0" dirty="0" smtClean="0"/>
              <a:t>Adressoperator</a:t>
            </a:r>
            <a:r>
              <a:rPr lang="de-DE" noProof="0" dirty="0" smtClean="0"/>
              <a:t> kann nur auf </a:t>
            </a:r>
            <a:r>
              <a:rPr lang="de-DE" noProof="0" smtClean="0"/>
              <a:t>"benannte</a:t>
            </a:r>
            <a:r>
              <a:rPr lang="de-DE" noProof="0" dirty="0" smtClean="0"/>
              <a:t>" Objekte angewandt werden (z.B. Variablen), nicht aber auf anonyme Objekte und 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(z.B.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&amp;42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&amp;Building()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124618" y="2314162"/>
          <a:ext cx="8893175" cy="330917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1718"/>
                <a:gridCol w="2308098"/>
                <a:gridCol w="2420065"/>
                <a:gridCol w="2223294"/>
              </a:tblGrid>
              <a:tr h="1047169">
                <a:tc>
                  <a:txBody>
                    <a:bodyPr/>
                    <a:lstStyle/>
                    <a:p>
                      <a:pPr algn="r"/>
                      <a:r>
                        <a:rPr lang="en-US" sz="2100" smtClean="0"/>
                        <a:t>RHS</a:t>
                      </a:r>
                    </a:p>
                    <a:p>
                      <a:endParaRPr lang="en-US" sz="2100" smtClean="0"/>
                    </a:p>
                    <a:p>
                      <a:r>
                        <a:rPr lang="en-US" sz="2100" smtClean="0"/>
                        <a:t>LHS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Wert-Typ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Y 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Referenz-Typ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Y &amp;y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Pointer-Typ</a:t>
                      </a:r>
                    </a:p>
                    <a:p>
                      <a:pPr algn="ctr"/>
                      <a:r>
                        <a:rPr lang="en-US" sz="2100" smtClean="0"/>
                        <a:t>Y *y</a:t>
                      </a:r>
                      <a:endParaRPr lang="en-US" sz="2100"/>
                    </a:p>
                  </a:txBody>
                  <a:tcPr marL="107203" marR="107203" marT="53602" marB="53602"/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Wert-Typ 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x = 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 x = y</a:t>
                      </a:r>
                      <a:r>
                        <a:rPr lang="en-US" sz="2100" baseline="0" smtClean="0"/>
                        <a:t> (</a:t>
                      </a:r>
                      <a:r>
                        <a:rPr lang="en-US" sz="2100" smtClean="0"/>
                        <a:t>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</a:t>
                      </a:r>
                      <a:r>
                        <a:rPr lang="en-US" sz="2100" smtClean="0"/>
                        <a:t>= *y</a:t>
                      </a:r>
                      <a:r>
                        <a:rPr lang="en-US" sz="2100" baseline="0" smtClean="0"/>
                        <a:t>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0394">
                <a:tc>
                  <a:txBody>
                    <a:bodyPr/>
                    <a:lstStyle/>
                    <a:p>
                      <a:r>
                        <a:rPr lang="en-US" sz="2100" smtClean="0"/>
                        <a:t>Referenz-Typ X</a:t>
                      </a:r>
                      <a:r>
                        <a:rPr lang="en-US" sz="2100" baseline="0" smtClean="0"/>
                        <a:t> &amp;x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*y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Pointer-Typ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*x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</a:t>
                      </a:r>
                      <a:r>
                        <a:rPr lang="en-US" sz="2100" baseline="30000" smtClean="0"/>
                        <a:t>(1)</a:t>
                      </a:r>
                      <a:r>
                        <a:rPr lang="en-US" sz="2100" smtClean="0"/>
                        <a:t>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76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>
          <a:xfrm>
            <a:off x="333362" y="427697"/>
            <a:ext cx="6877050" cy="838200"/>
          </a:xfrm>
        </p:spPr>
        <p:txBody>
          <a:bodyPr/>
          <a:lstStyle/>
          <a:p>
            <a:r>
              <a:rPr lang="de-DE" altLang="de-DE" noProof="0" dirty="0" smtClean="0"/>
              <a:t>Zusammenfassung: Rolle von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de-DE" altLang="de-DE" noProof="0" dirty="0" smtClean="0"/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&amp;i;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</a:t>
            </a: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696119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609939" y="5300663"/>
              <a:ext cx="44114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10</a:t>
              </a:r>
              <a:endParaRPr lang="de-DE" altLang="de-DE" sz="1800" b="0"/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5613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i;</a:t>
              </a:r>
              <a:endParaRPr lang="de-DE" altLang="de-DE" sz="1600" b="0"/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72006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*iP</a:t>
              </a:r>
              <a:endParaRPr lang="de-DE" altLang="de-DE" sz="1600" b="0"/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4966281" y="5300663"/>
              <a:ext cx="508238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2158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21063"/>
            <a:chOff x="1585757" y="3120071"/>
            <a:chExt cx="2942574" cy="821063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623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10</a:t>
              </a:r>
              <a:endParaRPr lang="de-DE" altLang="de-DE" sz="1600" b="0"/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r>
                <a:rPr lang="de-DE" altLang="de-DE" sz="1200" b="0" smtClean="0"/>
                <a:t/>
              </a:r>
              <a:br>
                <a:rPr lang="de-DE" altLang="de-DE" sz="1200" b="0" smtClean="0"/>
              </a:br>
              <a:r>
                <a:rPr lang="de-DE" altLang="de-DE" sz="1200" b="0" smtClean="0"/>
                <a:t>(</a:t>
              </a:r>
              <a:r>
                <a:rPr lang="de-DE" altLang="de-DE" sz="1200" b="0"/>
                <a:t>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671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</a:t>
              </a:r>
              <a:endParaRPr lang="de-DE" altLang="de-DE" sz="1400" b="0"/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</a:t>
              </a:r>
              <a:endParaRPr lang="de-DE" altLang="de-DE" sz="1600" b="0"/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int*</a:t>
              </a:r>
              <a:endParaRPr lang="de-DE" altLang="de-DE" sz="1400" b="0"/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iP</a:t>
              </a:r>
              <a:endParaRPr lang="de-DE" altLang="de-DE" sz="1600" b="0"/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2158</a:t>
              </a:r>
              <a:endParaRPr lang="de-DE" altLang="de-DE" sz="1600" b="0"/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7997861" y="2119610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mit Pfeil 7"/>
          <p:cNvCxnSpPr>
            <a:stCxn id="9285" idx="4"/>
            <a:endCxn id="9220" idx="2"/>
          </p:cNvCxnSpPr>
          <p:nvPr/>
        </p:nvCxnSpPr>
        <p:spPr bwMode="auto">
          <a:xfrm rot="5400000">
            <a:off x="6313821" y="620152"/>
            <a:ext cx="112352" cy="3400193"/>
          </a:xfrm>
          <a:prstGeom prst="bentConnector3">
            <a:avLst>
              <a:gd name="adj1" fmla="val 303468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Rechteck 3"/>
          <p:cNvSpPr/>
          <p:nvPr/>
        </p:nvSpPr>
        <p:spPr>
          <a:xfrm>
            <a:off x="4236513" y="460633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8" name="Rechteck 67"/>
          <p:cNvSpPr/>
          <p:nvPr/>
        </p:nvSpPr>
        <p:spPr>
          <a:xfrm>
            <a:off x="4236513" y="48786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9" name="Rechteck 68"/>
          <p:cNvSpPr/>
          <p:nvPr/>
        </p:nvSpPr>
        <p:spPr>
          <a:xfrm>
            <a:off x="6728253" y="5313742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0" name="Rechteck 69"/>
          <p:cNvSpPr/>
          <p:nvPr/>
        </p:nvSpPr>
        <p:spPr>
          <a:xfrm>
            <a:off x="4277977" y="571501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1" name="Rechteck 70"/>
          <p:cNvSpPr/>
          <p:nvPr/>
        </p:nvSpPr>
        <p:spPr>
          <a:xfrm>
            <a:off x="6728253" y="5741869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277977" y="60283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3" name="Rechteck 72"/>
          <p:cNvSpPr/>
          <p:nvPr/>
        </p:nvSpPr>
        <p:spPr>
          <a:xfrm>
            <a:off x="6728253" y="6055184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noProof="0" dirty="0" smtClean="0">
                <a:cs typeface="Consolas" panose="020B0609020204030204" pitchFamily="49" charset="0"/>
              </a:rPr>
              <a:t> </a:t>
            </a:r>
            <a:r>
              <a:rPr lang="de-DE" altLang="de-DE" noProof="0" dirty="0" smtClean="0"/>
              <a:t>bei Objekten</a:t>
            </a:r>
            <a:endParaRPr lang="de-DE" altLang="de-DE" i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Verändert den Zustand des Objekts nicht 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Read-</a:t>
            </a:r>
            <a:r>
              <a:rPr lang="de-DE" b="1" err="1">
                <a:solidFill>
                  <a:schemeClr val="bg1"/>
                </a:solidFill>
              </a:rPr>
              <a:t>only</a:t>
            </a:r>
            <a:r>
              <a:rPr lang="de-DE" b="1">
                <a:solidFill>
                  <a:schemeClr val="bg1"/>
                </a:solidFill>
              </a:rPr>
              <a:t>-Zugriff)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dürfen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 b="1" err="1">
                <a:solidFill>
                  <a:schemeClr val="bg1"/>
                </a:solidFill>
              </a:rPr>
              <a:t>const</a:t>
            </a:r>
            <a:r>
              <a:rPr lang="de-DE" b="1">
                <a:solidFill>
                  <a:schemeClr val="bg1"/>
                </a:solidFill>
              </a:rPr>
              <a:t> Methoden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auf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</a:t>
            </a:r>
            <a:r>
              <a:rPr lang="de-DE" noProof="0" dirty="0" err="1" smtClean="0"/>
              <a:t>Overloading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b="1" noProof="0" dirty="0" smtClean="0"/>
              <a:t>Überladung</a:t>
            </a:r>
            <a:r>
              <a:rPr lang="de-DE" noProof="0" dirty="0" smtClean="0"/>
              <a:t> von Methoden anhand von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ist möglich</a:t>
            </a:r>
          </a:p>
          <a:p>
            <a:pPr marL="342900" indent="-342900">
              <a:buFontTx/>
              <a:buChar char="-"/>
            </a:pPr>
            <a:r>
              <a:rPr lang="de-DE" noProof="0" dirty="0" smtClean="0"/>
              <a:t>Typischerweise ähnliche oder identische Implementierung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&amp;getFloors()             { return floors;};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{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return 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	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main()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Building b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&amp;fs = b.getFloors();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f = b.getFloors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().at(1);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/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Auch die Elemente des Vektors sind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</a:rPr>
              <a:t>!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err="1" smtClean="0"/>
              <a:t>const</a:t>
            </a:r>
            <a:endParaRPr lang="de-DE" altLang="de-DE" i="1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251521" y="1484784"/>
            <a:ext cx="6912768" cy="4968875"/>
          </a:xfrm>
          <a:noFill/>
          <a:ln>
            <a:noFill/>
          </a:ln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numFloors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b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</a:t>
            </a:r>
            <a:r>
              <a:rPr lang="de-DE" sz="1600" noProof="0" dirty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Unveränderliches Attribut (-&gt; Initialisierungsliste nötig!)</a:t>
            </a:r>
            <a: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b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i="1" noProof="0" dirty="0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3;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Konstante (innerhalb oder außerhalb einer Klasse)</a:t>
            </a:r>
            <a:br>
              <a:rPr lang="de-DE" sz="1600" noProof="0" dirty="0" smtClean="0"/>
            </a:br>
            <a:endParaRPr lang="de-DE" sz="16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&amp;Building::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Methode, die eine unveränderliche </a:t>
            </a:r>
            <a:r>
              <a:rPr lang="de-DE" sz="1600" i="1" noProof="0" dirty="0" smtClean="0"/>
              <a:t>Elevator</a:t>
            </a:r>
            <a:r>
              <a:rPr lang="de-DE" sz="1600" noProof="0" dirty="0" smtClean="0"/>
              <a:t>-Instanz liefert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die umgebende Klasse </a:t>
            </a:r>
            <a:r>
              <a:rPr lang="de-DE" sz="1600" i="1" noProof="0" dirty="0" smtClean="0"/>
              <a:t>Building</a:t>
            </a:r>
            <a:r>
              <a:rPr lang="de-DE" sz="1600" noProof="0" dirty="0" smtClean="0"/>
              <a:t> nicht verändert (2.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br>
              <a:rPr lang="de-DE" sz="1600" noProof="0" dirty="0" smtClean="0"/>
            </a:br>
            <a:endParaRPr lang="de-DE" sz="1600" noProof="0" dirty="0" smtClean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readPerson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de-DE" sz="16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smtClean="0"/>
              <a:t>Funktionsparameter </a:t>
            </a:r>
            <a:r>
              <a:rPr lang="de-DE" sz="1600" i="1" noProof="0" dirty="0" err="1" smtClean="0"/>
              <a:t>person</a:t>
            </a:r>
            <a:r>
              <a:rPr lang="de-DE" sz="1600" noProof="0" dirty="0" smtClean="0"/>
              <a:t> als Pointer, der nicht neu zugewiesen werden kann (also kein </a:t>
            </a:r>
            <a:r>
              <a:rPr lang="de-DE" sz="1600" i="1" noProof="0" dirty="0" err="1" smtClean="0"/>
              <a:t>person</a:t>
            </a:r>
            <a:r>
              <a:rPr lang="de-DE" sz="1600" i="1" noProof="0" dirty="0" smtClean="0"/>
              <a:t> = </a:t>
            </a:r>
            <a:r>
              <a:rPr lang="de-DE" sz="1600" i="1" noProof="0" dirty="0" err="1" smtClean="0"/>
              <a:t>new</a:t>
            </a:r>
            <a:r>
              <a:rPr lang="de-DE" sz="1600" i="1" noProof="0" dirty="0" smtClean="0"/>
              <a:t> Person(), 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dessen Objekt nicht verändert werden kann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endParaRPr lang="de-DE" sz="16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4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Regeln für den Electronic Classroom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/>
              <a:t>Die PCs und Experimentierboards sind neu</a:t>
            </a:r>
            <a:endParaRPr lang="de-DE" b="1" noProof="0" dirty="0" smtClean="0">
              <a:sym typeface="Wingdings" panose="05000000000000000000" pitchFamily="2" charset="2"/>
            </a:endParaRPr>
          </a:p>
          <a:p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Es gelten von der Pooladministration klare Regeln.</a:t>
            </a:r>
            <a:r>
              <a:rPr lang="de-DE" b="1" noProof="0" smtClean="0">
                <a:sym typeface="Wingdings" panose="05000000000000000000" pitchFamily="2" charset="2"/>
              </a:rPr>
              <a:t/>
            </a:r>
            <a:br>
              <a:rPr lang="de-DE" b="1" noProof="0" smtClean="0">
                <a:sym typeface="Wingdings" panose="05000000000000000000" pitchFamily="2" charset="2"/>
              </a:rPr>
            </a:br>
            <a:r>
              <a:rPr lang="de-DE" b="1" noProof="0" smtClean="0">
                <a:sym typeface="Wingdings" panose="05000000000000000000" pitchFamily="2" charset="2"/>
              </a:rPr>
              <a:t>Bitte…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Essen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Trinken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Keine </a:t>
            </a:r>
            <a:r>
              <a:rPr lang="de-DE" noProof="0" dirty="0" smtClean="0">
                <a:sym typeface="Wingdings" panose="05000000000000000000" pitchFamily="2" charset="2"/>
              </a:rPr>
              <a:t>Kabel abmontieren / umstecken</a:t>
            </a:r>
          </a:p>
          <a:p>
            <a:pPr marL="457200" indent="-457200">
              <a:buAutoNum type="arabicPeriod"/>
            </a:pPr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Bei wiederholtem Verstoß kann ein Teilnehmer des Praktikums verwiesen werden</a:t>
            </a: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96088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ich konsequent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verwenden?</a:t>
            </a:r>
          </a:p>
        </p:txBody>
      </p:sp>
      <p:sp>
        <p:nvSpPr>
          <p:cNvPr id="15365" name="Textfeld 4"/>
          <p:cNvSpPr txBox="1">
            <a:spLocks noChangeArrowheads="1"/>
          </p:cNvSpPr>
          <p:nvPr/>
        </p:nvSpPr>
        <p:spPr bwMode="auto">
          <a:xfrm>
            <a:off x="250825" y="2749550"/>
            <a:ext cx="514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soll ich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 und wann nicht?</a:t>
            </a:r>
          </a:p>
        </p:txBody>
      </p:sp>
      <p:sp>
        <p:nvSpPr>
          <p:cNvPr id="15366" name="Textfeld 4"/>
          <p:cNvSpPr txBox="1">
            <a:spLocks noChangeArrowheads="1"/>
          </p:cNvSpPr>
          <p:nvPr/>
        </p:nvSpPr>
        <p:spPr bwMode="auto">
          <a:xfrm>
            <a:off x="279400" y="3573463"/>
            <a:ext cx="5148263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Unterschied zu 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sz="1800" b="0" i="1"/>
              <a:t> </a:t>
            </a:r>
            <a:r>
              <a:rPr lang="de-DE" altLang="de-DE" sz="1800" b="0"/>
              <a:t>in Java</a:t>
            </a:r>
            <a:r>
              <a:rPr lang="de-DE" altLang="de-DE" sz="1800" b="0" smtClean="0"/>
              <a:t>?</a:t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>Was ist der Unterschied zwischen</a:t>
            </a:r>
            <a:br>
              <a:rPr lang="de-DE" altLang="de-DE" sz="1800" b="0" smtClean="0"/>
            </a:br>
            <a:r>
              <a:rPr lang="de-DE" altLang="de-DE" sz="1800" b="0" smtClean="0"/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66877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Zusammenfassung: Vorteile von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?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noProof="0" dirty="0" smtClean="0"/>
              <a:t>Compiler kann automatisch die Absichten des Programmierers statisch durchsetzen (es gibt einen guten Grund wieso etwas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sein soll!)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Compiler kann viele Optimierungen durchführen mit dem Wissen darüber, 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ist und was nicht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Absicht des Programms wird für den Leser "expliziter".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noProof="0" dirty="0" smtClean="0"/>
              <a:t>Wird für Objekte und Methoden sinnvoll verallgemeinert</a:t>
            </a:r>
          </a:p>
          <a:p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noProof="0" dirty="0" smtClean="0"/>
              <a:t> und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358775" y="2017396"/>
            <a:ext cx="5365353" cy="292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Weil es </a:t>
            </a:r>
            <a:r>
              <a:rPr lang="de-DE" altLang="de-DE" sz="1800" smtClean="0"/>
              <a:t>so wichtig </a:t>
            </a:r>
            <a:r>
              <a:rPr lang="de-DE" altLang="de-DE" sz="1800" b="0" smtClean="0"/>
              <a:t>ist, noch einmal: Asterisk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sz="1800" b="0" smtClean="0"/>
              <a:t>) und Ampersand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) können je nach Auftrittsort unterschiedliche Bedeutungen haben.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Welche Bedeutung kann der </a:t>
            </a:r>
            <a:r>
              <a:rPr lang="de-DE" altLang="de-DE" sz="1800" err="1" smtClean="0"/>
              <a:t>Asterisk</a:t>
            </a:r>
            <a:r>
              <a:rPr lang="de-DE" altLang="de-DE" sz="1800" smtClean="0"/>
              <a:t> 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Welche </a:t>
            </a:r>
            <a:r>
              <a:rPr lang="de-DE" altLang="de-DE" sz="1800" b="0" smtClean="0"/>
              <a:t>Bedeutung </a:t>
            </a:r>
            <a:r>
              <a:rPr lang="de-DE" altLang="de-DE" sz="1800" b="0"/>
              <a:t>kann </a:t>
            </a:r>
            <a:r>
              <a:rPr lang="de-DE" altLang="de-DE" sz="1800" b="0" smtClean="0"/>
              <a:t>das </a:t>
            </a:r>
            <a:r>
              <a:rPr lang="de-DE" altLang="de-DE" sz="1800" err="1" smtClean="0"/>
              <a:t>Ampersand</a:t>
            </a:r>
            <a:r>
              <a:rPr lang="de-DE" altLang="de-DE" sz="1800"/>
              <a:t> </a:t>
            </a:r>
            <a:r>
              <a:rPr lang="de-DE" altLang="de-DE" sz="1800" smtClean="0"/>
              <a:t>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</a:t>
            </a:r>
            <a:r>
              <a:rPr lang="de-DE" altLang="de-DE" sz="1800" b="0"/>
              <a:t>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91834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(Kopier-)Konstruktor, Zuweisung und </a:t>
            </a:r>
            <a:r>
              <a:rPr lang="de-DE" noProof="0" dirty="0" err="1" smtClean="0"/>
              <a:t>Destruktor</a:t>
            </a:r>
            <a:endParaRPr lang="de-DE" noProof="0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Konstruktor, </a:t>
            </a:r>
            <a:r>
              <a:rPr lang="de-DE" altLang="de-DE" noProof="0" dirty="0" err="1" smtClean="0"/>
              <a:t>Destruktor</a:t>
            </a:r>
            <a:r>
              <a:rPr lang="de-DE" altLang="de-DE" noProof="0" dirty="0" smtClean="0"/>
              <a:t> und </a:t>
            </a:r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284280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const std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::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  <a:endParaRPr lang="de-DE" sz="16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600" b="1" smtClean="0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};</a:t>
            </a:r>
            <a:endParaRPr lang="de-DE" sz="160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::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string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2771"/>
              <a:gd name="adj2" fmla="val -2365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/>
              <a:t>Konstruktor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Initialisierungsliste</a:t>
            </a:r>
            <a:r>
              <a:rPr lang="de-DE" smtClean="0">
                <a:solidFill>
                  <a:schemeClr val="bg1"/>
                </a:solidFill>
              </a:rPr>
              <a:t> (Reihenfolge beachten!)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1613694" y="5092164"/>
            <a:ext cx="2292350" cy="410206"/>
          </a:xfrm>
          <a:prstGeom prst="wedgeRoundRectCallout">
            <a:avLst>
              <a:gd name="adj1" fmla="val 65793"/>
              <a:gd name="adj2" fmla="val -2786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Copy-Konstruktor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3694" y="5900380"/>
            <a:ext cx="2292350" cy="381876"/>
          </a:xfrm>
          <a:prstGeom prst="wedgeRoundRectCallout">
            <a:avLst>
              <a:gd name="adj1" fmla="val 68427"/>
              <a:gd name="adj2" fmla="val 170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Initialisierungslisten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Initialisierungslisten haben mit C++11 eine </a:t>
            </a:r>
            <a:r>
              <a:rPr lang="de-DE" b="1" noProof="0" dirty="0" smtClean="0"/>
              <a:t>zweite Bedeutung </a:t>
            </a:r>
            <a:r>
              <a:rPr lang="de-DE" noProof="0" dirty="0" smtClean="0"/>
              <a:t>erhalten: Mittels Array-ähnlicher Syntax können jetzt </a:t>
            </a:r>
            <a:r>
              <a:rPr lang="de-DE" b="1" noProof="0" dirty="0" smtClean="0"/>
              <a:t>Datenstrukturen leichter initialisiert </a:t>
            </a:r>
            <a:r>
              <a:rPr lang="de-DE" b="1" noProof="0" smtClean="0"/>
              <a:t>werden.</a:t>
            </a:r>
          </a:p>
          <a:p>
            <a:pPr marL="342900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Klassisch: </a:t>
            </a:r>
            <a:r>
              <a:rPr lang="de-DE" noProof="0" dirty="0" smtClean="0"/>
              <a:t>Pflicht bei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-Attributen und Referenzen im Konstruktor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Floor::Floor(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C++11: </a:t>
            </a:r>
            <a:r>
              <a:rPr lang="de-DE" noProof="0" dirty="0" smtClean="0"/>
              <a:t>{} als </a:t>
            </a:r>
            <a:r>
              <a:rPr lang="de-DE" noProof="0" dirty="0" err="1" smtClean="0"/>
              <a:t>Syntactic</a:t>
            </a:r>
            <a:r>
              <a:rPr lang="de-DE" noProof="0" dirty="0" smtClean="0"/>
              <a:t> Sugar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initializer_list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vereinfachte Initialisierung von Vektoren etc.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&lt;int&gt;({7, 5, 16,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8});</a:t>
            </a:r>
          </a:p>
          <a:p>
            <a:pPr marL="692150" lvl="1" indent="-342900">
              <a:buFontTx/>
              <a:buChar char="-"/>
            </a:pP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std::vector&lt;int&gt; v({7, 5, 16, 8});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{7, 5, 16, 8};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987824" y="6093296"/>
            <a:ext cx="57241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Klassisch: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en.cppreference.com/w/cpp/language/initializer_list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std::initializer_list</a:t>
            </a:r>
            <a:r>
              <a:rPr lang="en-US" sz="1200"/>
              <a:t>: </a:t>
            </a:r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en.cppreference.com/w/cpp/utility/initializer_list</a:t>
            </a:r>
            <a:r>
              <a:rPr lang="en-US" sz="1200" smtClean="0"/>
              <a:t> 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644008" y="5428135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impliziter Konstruktoraufruf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Implizite Typ-Konvertierung und Anonyme Objekte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Konstruktor erwartet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Aber:</a:t>
            </a:r>
            <a:r>
              <a:rPr lang="de-DE" smtClean="0">
                <a:solidFill>
                  <a:schemeClr val="bg1"/>
                </a:solidFill>
              </a:rPr>
              <a:t> Aufrufer verwendet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</a:t>
            </a:r>
            <a:r>
              <a:rPr lang="de-DE" b="1" smtClean="0">
                <a:solidFill>
                  <a:schemeClr val="bg1"/>
                </a:solidFill>
              </a:rPr>
              <a:t>mplizite Typkonvertierung,</a:t>
            </a:r>
            <a:r>
              <a:rPr lang="de-DE" smtClean="0">
                <a:solidFill>
                  <a:schemeClr val="bg1"/>
                </a:solidFill>
              </a:rPr>
              <a:t> da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einen Konstruktor besitzt, der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>
                <a:solidFill>
                  <a:schemeClr val="bg1"/>
                </a:solidFill>
              </a:rPr>
              <a:t> als Parameter hat.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4238509" y="5168505"/>
            <a:ext cx="4468619" cy="1296144"/>
          </a:xfrm>
          <a:prstGeom prst="wedgeRoundRectCallout">
            <a:avLst>
              <a:gd name="adj1" fmla="val -118458"/>
              <a:gd name="adj2" fmla="val -1163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Das generierte Objekt ist </a:t>
            </a:r>
            <a:r>
              <a:rPr lang="de-DE" b="1" smtClean="0">
                <a:solidFill>
                  <a:schemeClr val="bg1"/>
                </a:solidFill>
              </a:rPr>
              <a:t>"anonym"</a:t>
            </a:r>
            <a:r>
              <a:rPr lang="de-DE" smtClean="0">
                <a:solidFill>
                  <a:schemeClr val="bg1"/>
                </a:solidFill>
              </a:rPr>
              <a:t>, d.h. kann nach dieser Zeile nicht mehr verwendet werden – daher ist </a:t>
            </a:r>
            <a:r>
              <a:rPr lang="de-DE" b="1" smtClean="0">
                <a:solidFill>
                  <a:schemeClr val="bg1"/>
                </a:solidFill>
              </a:rPr>
              <a:t>nur eine Übergabe als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de-DE" b="1" smtClean="0">
                <a:solidFill>
                  <a:schemeClr val="bg1"/>
                </a:solidFill>
              </a:rPr>
              <a:t> sinnvoll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5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Implizite Typkonvertierung unterbinden mit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4276590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&amp;student)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(mike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"Sarah"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4" name="Abgerundete rechteckige Legende 3"/>
          <p:cNvSpPr/>
          <p:nvPr/>
        </p:nvSpPr>
        <p:spPr>
          <a:xfrm>
            <a:off x="4716016" y="4005064"/>
            <a:ext cx="4279144" cy="936104"/>
          </a:xfrm>
          <a:prstGeom prst="wedgeRoundRectCallout">
            <a:avLst>
              <a:gd name="adj1" fmla="val -74426"/>
              <a:gd name="adj2" fmla="val 559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Ohne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kann man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useStudent</a:t>
            </a:r>
            <a:r>
              <a:rPr lang="de-DE" smtClean="0">
                <a:solidFill>
                  <a:schemeClr val="bg1"/>
                </a:solidFill>
              </a:rPr>
              <a:t> auch so aufrufen wegen </a:t>
            </a:r>
            <a:r>
              <a:rPr lang="de-DE" b="1" smtClean="0">
                <a:solidFill>
                  <a:schemeClr val="bg1"/>
                </a:solidFill>
              </a:rPr>
              <a:t>impliziter Typkonvertierung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Schlüsselwort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284127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Delegating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Constructors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noProof="0" dirty="0" smtClean="0"/>
              <a:t>kann innerhalb eines Konstruktors an einen anderen Konstruktor delegieren (bspw. Default-Werte übergeben)</a:t>
            </a:r>
          </a:p>
          <a:p>
            <a:pPr marL="520700" indent="-342900"/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 {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1);}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noProof="0" dirty="0" smtClean="0"/>
              <a:t>Vor C++11: kann/muss Basisklassen initialisieren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Class(): Base("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") {}</a:t>
            </a:r>
          </a:p>
          <a:p>
            <a:pPr marL="692150" lvl="1" indent="-342900"/>
            <a:r>
              <a:rPr lang="de-DE" noProof="0" dirty="0" smtClean="0"/>
              <a:t>Kann aber nicht an Konstruktoren der eigenen Klasse delegieren.</a:t>
            </a:r>
          </a:p>
          <a:p>
            <a:pPr marL="520700" indent="-342900"/>
            <a:r>
              <a:rPr lang="de-DE" noProof="0" dirty="0" smtClean="0"/>
              <a:t>Seit C++11: </a:t>
            </a:r>
            <a:r>
              <a:rPr lang="de-DE" noProof="0" dirty="0" err="1" smtClean="0"/>
              <a:t>Konstruktoraufruf</a:t>
            </a:r>
            <a:r>
              <a:rPr lang="de-DE" noProof="0" dirty="0" smtClean="0"/>
              <a:t> auf eigene Klasse möglich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Floor() : Floor("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 {}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en.cppreference.com/w/cpp/language/initializer_list#Delegating_constructor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://www.learncpp.com/cpp-tutorial/b-5-delegating-constructors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Parameter werden in C++ </a:t>
            </a:r>
            <a:r>
              <a:rPr lang="de-DE" altLang="de-DE" sz="2200"/>
              <a:t>immer</a:t>
            </a:r>
            <a:r>
              <a:rPr lang="de-DE" altLang="de-DE" sz="2200" b="0"/>
              <a:t> per Wert übergeben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Value</a:t>
            </a:r>
            <a:r>
              <a:rPr lang="de-DE" altLang="de-DE" sz="2200" b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8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iUseACopy(floor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Copy-Konstruktor</a:t>
            </a:r>
            <a:r>
              <a:rPr lang="de-DE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wird automatisch zerstört wenn </a:t>
            </a:r>
            <a:r>
              <a:rPr lang="de-DE" i="1" err="1" smtClean="0">
                <a:solidFill>
                  <a:schemeClr val="bg1"/>
                </a:solidFill>
              </a:rPr>
              <a:t>iUseACopy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zu </a:t>
            </a:r>
            <a:r>
              <a:rPr lang="de-DE" i="1" err="1">
                <a:solidFill>
                  <a:schemeClr val="bg1"/>
                </a:solidFill>
              </a:rPr>
              <a:t>main</a:t>
            </a:r>
            <a:r>
              <a:rPr lang="de-DE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16867</Words>
  <Application>Microsoft Office PowerPoint</Application>
  <PresentationFormat>Bildschirmpräsentation (4:3)</PresentationFormat>
  <Paragraphs>5077</Paragraphs>
  <Slides>252</Slides>
  <Notes>94</Notes>
  <HiddenSlides>6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252</vt:i4>
      </vt:variant>
    </vt:vector>
  </HeadingPairs>
  <TitlesOfParts>
    <vt:vector size="265" baseType="lpstr">
      <vt:lpstr>ＭＳ Ｐゴシック</vt:lpstr>
      <vt:lpstr>Arial</vt:lpstr>
      <vt:lpstr>Bradley Hand ITC</vt:lpstr>
      <vt:lpstr>Calibri</vt:lpstr>
      <vt:lpstr>Consolas</vt:lpstr>
      <vt:lpstr>Courier</vt:lpstr>
      <vt:lpstr>Courier New</vt:lpstr>
      <vt:lpstr>Lucida Sans Unicode</vt:lpstr>
      <vt:lpstr>Stafford</vt:lpstr>
      <vt:lpstr>Times New Roman</vt:lpstr>
      <vt:lpstr>Wingdings</vt:lpstr>
      <vt:lpstr>FV_Vorlage_SE1_TUCD</vt:lpstr>
      <vt:lpstr>Arbeitsblatt</vt:lpstr>
      <vt:lpstr>Programmierpraktikum C und C++</vt:lpstr>
      <vt:lpstr>Programmierpraktikum C und C++</vt:lpstr>
      <vt:lpstr>Zielsetzung</vt:lpstr>
      <vt:lpstr>C, C++ und Java</vt:lpstr>
      <vt:lpstr>Zusammenhang zwischen C, C++ und Java</vt:lpstr>
      <vt:lpstr>Wie wichtig sind C und C++? Der TIOBE-Index.</vt:lpstr>
      <vt:lpstr>Inhaltliche Struktur des Praktikums</vt:lpstr>
      <vt:lpstr>Anwesenheit und Betreuung</vt:lpstr>
      <vt:lpstr>Regeln für den Electronic Classroom</vt:lpstr>
      <vt:lpstr>Klausur</vt:lpstr>
      <vt:lpstr>Übungsmaterial</vt:lpstr>
      <vt:lpstr>Übungsmaterial (II)</vt:lpstr>
      <vt:lpstr>Demo: Virtuelle Maschine </vt:lpstr>
      <vt:lpstr>Ein paar Worte zu Git</vt:lpstr>
      <vt:lpstr>Ergänzende Ressourcen</vt:lpstr>
      <vt:lpstr>Literaturvorschläge</vt:lpstr>
      <vt:lpstr>Online C++-Referenzen</vt:lpstr>
      <vt:lpstr>C++-FAQ (https://isocpp.org/wiki/faq/)</vt:lpstr>
      <vt:lpstr>C++ online</vt:lpstr>
      <vt:lpstr>Fragen?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Intermezzo</vt:lpstr>
      <vt:lpstr>Projektstruktur</vt:lpstr>
      <vt:lpstr>Projektstruktur</vt:lpstr>
      <vt:lpstr>Header und Implementierungs-Dateien</vt:lpstr>
      <vt:lpstr>Header und Implementierungs-Dateien</vt:lpstr>
      <vt:lpstr>Intermezzo</vt:lpstr>
      <vt:lpstr>Kompilierung</vt:lpstr>
      <vt:lpstr>Kompilierung in Java</vt:lpstr>
      <vt:lpstr>Kompilierung für C/C++ I</vt:lpstr>
      <vt:lpstr>Kompilierung für C/C++ II</vt:lpstr>
      <vt:lpstr>Statisches und dynamisches Linken</vt:lpstr>
      <vt:lpstr>Was genau macht der Präprozessor?</vt:lpstr>
      <vt:lpstr>Was passiert ohne Include Guards?</vt:lpstr>
      <vt:lpstr>Was passiert ohne Include Guards? Lösung.</vt:lpstr>
      <vt:lpstr>Include Guards: #ifndef vs. #pragma once</vt:lpstr>
      <vt:lpstr>Anwendungsmöglichkeiten von #define</vt:lpstr>
      <vt:lpstr>Exkurs: Fortgeschrittene Verwendung des Präprozessors</vt:lpstr>
      <vt:lpstr>Definition vs. Deklaration</vt:lpstr>
      <vt:lpstr>Inlining und Code-Optimierung</vt:lpstr>
      <vt:lpstr>class vs. struct vs. union</vt:lpstr>
      <vt:lpstr>Intermezzo</vt:lpstr>
      <vt:lpstr>Programmstart</vt:lpstr>
      <vt:lpstr>Systemstart</vt:lpstr>
      <vt:lpstr>In C(++) ist die Reihenfolge wichtig!</vt:lpstr>
      <vt:lpstr>Unterschiede zwischen Java- und C/C++-Compiler</vt:lpstr>
      <vt:lpstr>Weitere Konzepte in C++</vt:lpstr>
      <vt:lpstr>Enumerationen</vt:lpstr>
      <vt:lpstr>Switch-Case</vt:lpstr>
      <vt:lpstr>Namenskonflikte vermeiden mit Namespaces</vt:lpstr>
      <vt:lpstr>Sichtbarkeitsmodifikatoren</vt:lpstr>
      <vt:lpstr>Das Schlüsselwort static</vt:lpstr>
      <vt:lpstr>Strings in C++</vt:lpstr>
      <vt:lpstr>Standard-Bibliotheken in C++</vt:lpstr>
      <vt:lpstr>Boost:  "Brutschrank" für C++-Standardkomponenten</vt:lpstr>
      <vt:lpstr>Operatorüberladung</vt:lpstr>
      <vt:lpstr>Exkurs: Typumwandlung (Casting)</vt:lpstr>
      <vt:lpstr>Iterierungskonzepte in C++</vt:lpstr>
      <vt:lpstr>Konzepte und Konventionen sind in C++ wesentlich</vt:lpstr>
      <vt:lpstr>Undefined Behavior (UB)</vt:lpstr>
      <vt:lpstr>Programmierpraktikum C und C++</vt:lpstr>
      <vt:lpstr>Wo leben meine Daten? … und wie lange?</vt:lpstr>
      <vt:lpstr>Speicherbereiche in C++</vt:lpstr>
      <vt:lpstr>Stack vs. Heap</vt:lpstr>
      <vt:lpstr>Intermezzo</vt:lpstr>
      <vt:lpstr>Variablen und Zeiger: Was ist eine Variable?</vt:lpstr>
      <vt:lpstr>Variablen und Zeiger: Was ist ein Zeiger?</vt:lpstr>
      <vt:lpstr>Variablen und Zeiger:  Syntax</vt:lpstr>
      <vt:lpstr>Intermezzo: Pointer und Variablen</vt:lpstr>
      <vt:lpstr>Der Null-Pointer</vt:lpstr>
      <vt:lpstr>int main(int argc, char** argv)</vt:lpstr>
      <vt:lpstr>Arrays</vt:lpstr>
      <vt:lpstr>sizeof-Operator und std::size_t</vt:lpstr>
      <vt:lpstr>Intermezzo</vt:lpstr>
      <vt:lpstr>Unveränderlichkeit - const</vt:lpstr>
      <vt:lpstr>Const Correctness</vt:lpstr>
      <vt:lpstr>Was ist eine C++-Referenz?</vt:lpstr>
      <vt:lpstr>Beispiel: Asterisk und Ampersand</vt:lpstr>
      <vt:lpstr>Zusammenfassung: Variablentypen</vt:lpstr>
      <vt:lpstr>Zusammenfassung: Zuweisung</vt:lpstr>
      <vt:lpstr>Zusammenfassung: Rolle von const</vt:lpstr>
      <vt:lpstr>const bei Objekten</vt:lpstr>
      <vt:lpstr>const Overloading</vt:lpstr>
      <vt:lpstr>Intermezzo: const</vt:lpstr>
      <vt:lpstr>Intermezzo</vt:lpstr>
      <vt:lpstr>Zusammenfassung: Vorteile von const?</vt:lpstr>
      <vt:lpstr>Intermezzo: * und &amp;</vt:lpstr>
      <vt:lpstr>Auf- und Abbauen von Objekten</vt:lpstr>
      <vt:lpstr>Konstruktor, Destruktor und Copy-Konstruktor</vt:lpstr>
      <vt:lpstr>Initialisierungslisten</vt:lpstr>
      <vt:lpstr>Exkurs: Implizite Typ-Konvertierung und Anonyme Objekte</vt:lpstr>
      <vt:lpstr>Exkurs: Implizite Typkonvertierung unterbinden mit explicit</vt:lpstr>
      <vt:lpstr>Delegating Constructors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Intermezzo</vt:lpstr>
      <vt:lpstr>Assignment-Operator (I)</vt:lpstr>
      <vt:lpstr>Assignment-Operator: Vergleich zu Java</vt:lpstr>
      <vt:lpstr>Rule of Three (I)</vt:lpstr>
      <vt:lpstr>Rule of Three (II)</vt:lpstr>
      <vt:lpstr>Compiler-generierte Methoden: C++</vt:lpstr>
      <vt:lpstr>Compiler-generierte Methoden: Java</vt:lpstr>
      <vt:lpstr>Stolperfallen bei der Speicherverwaltung</vt:lpstr>
      <vt:lpstr>Hängende Zeiger Referenzen auf gelöschte Objekte zurückgeben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Intermezzo</vt:lpstr>
      <vt:lpstr>Mit std::shared_ptr</vt:lpstr>
      <vt:lpstr>Person – ohne std::shared_ptr</vt:lpstr>
      <vt:lpstr>Person – mit std::shared_ptr</vt:lpstr>
      <vt:lpstr>Beispiel: Weniger Code dank smarter Zeiger</vt:lpstr>
      <vt:lpstr>std::make_shared</vt:lpstr>
      <vt:lpstr>Weak SmartPointer: Motivation</vt:lpstr>
      <vt:lpstr>Weak Pointer (std::weak_ptr)</vt:lpstr>
      <vt:lpstr>Weak Pointer: Lösung</vt:lpstr>
      <vt:lpstr>Intermezzo</vt:lpstr>
      <vt:lpstr>Lösung: Verzicht auf Zeiger (I)</vt:lpstr>
      <vt:lpstr>Lösung: Verzicht auf Zeiger (II)</vt:lpstr>
      <vt:lpstr>Zusammenfassung: Übergabe und Rückgabe</vt:lpstr>
      <vt:lpstr>Zusammenfassung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Lösung ohne und mit Polymorphie</vt:lpstr>
      <vt:lpstr>Intermezzo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Virtuelle Methoden</vt:lpstr>
      <vt:lpstr>Virtuelle Methoden</vt:lpstr>
      <vt:lpstr>Intermezzo</vt:lpstr>
      <vt:lpstr>Exkurs: Virtual Method Table     Der Mechanismus der dynamischen Bindung</vt:lpstr>
      <vt:lpstr>Probelauf mit virtuellen Methoden</vt:lpstr>
      <vt:lpstr>Pure Virtual = "virtual + =0"</vt:lpstr>
      <vt:lpstr>Intermezzo</vt:lpstr>
      <vt:lpstr>Mehrfachvererbung</vt:lpstr>
      <vt:lpstr>Mehrfachvererbung: Motivation</vt:lpstr>
      <vt:lpstr>Historie: Das Containerproblem</vt:lpstr>
      <vt:lpstr>Lösung mit Mehrfachvererbung</vt:lpstr>
      <vt:lpstr>Implementierungsvererbung: Konflikte</vt:lpstr>
      <vt:lpstr>Implementierungsvererbung: Konflikte</vt:lpstr>
      <vt:lpstr>Implementierungsvererb.: Speicherproblematik</vt:lpstr>
      <vt:lpstr>Implementierungsvererb.: Methoden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Exkurs: Mehrfachvererbung in Java (I)</vt:lpstr>
      <vt:lpstr>Programmierpraktikum C und C++</vt:lpstr>
      <vt:lpstr>Fortgeschrittene Themen in C++</vt:lpstr>
      <vt:lpstr>Templates</vt:lpstr>
      <vt:lpstr>Containerproblem und Mehrfachvererbung</vt:lpstr>
      <vt:lpstr>void* als typunsichere Lösung für das Containerproblem</vt:lpstr>
      <vt:lpstr>Templates: Idee</vt:lpstr>
      <vt:lpstr>Class Templates: Syntax am Beispiel</vt:lpstr>
      <vt:lpstr>Template-Spezialisierung: Elevator&lt;T&gt;</vt:lpstr>
      <vt:lpstr>Function Templates: Syntax am Beispiel</vt:lpstr>
      <vt:lpstr>Templates: Verwendung</vt:lpstr>
      <vt:lpstr>Intermezzo</vt:lpstr>
      <vt:lpstr>Induzierte Schnittstelle</vt:lpstr>
      <vt:lpstr>Mixins: Mehrfachvererbung trifft Templates</vt:lpstr>
      <vt:lpstr>Mixins: Mehrfachvererbung trifft Templates</vt:lpstr>
      <vt:lpstr>Vergleich mit Mehrfachvererbung</vt:lpstr>
      <vt:lpstr>FunktionsZeiger, Funktions-objekte/Funktoren und Methodenzeiger</vt:lpstr>
      <vt:lpstr>Funktionszeiger: Beispiel (I)</vt:lpstr>
      <vt:lpstr>Funktionszeiger: Beispiel (II)</vt:lpstr>
      <vt:lpstr>Funktionszeiger: Beispiel (II)</vt:lpstr>
      <vt:lpstr>Funktionszeiger: Syntax</vt:lpstr>
      <vt:lpstr>Funktoren aka. Funktionsobjekte</vt:lpstr>
      <vt:lpstr>Methodenzeiger: Beispiel</vt:lpstr>
      <vt:lpstr>Methodenzeiger: Syntax</vt:lpstr>
      <vt:lpstr>Funktionszeiger vs. Methodenzeiger</vt:lpstr>
      <vt:lpstr>Exkurs: Automatische Typableitung</vt:lpstr>
      <vt:lpstr>Exkurs: Lambdas (C++11)</vt:lpstr>
      <vt:lpstr>Exkurs: Der Fluch des Most Vexing Parse</vt:lpstr>
      <vt:lpstr>Intermezzo</vt:lpstr>
      <vt:lpstr>Zeiger auf Funktionen: Fazit</vt:lpstr>
      <vt:lpstr>Standard Template Library (STL)</vt:lpstr>
      <vt:lpstr>Generische STL-Algorithmen:  std::copy</vt:lpstr>
      <vt:lpstr>Intermezzo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Intermezzo</vt:lpstr>
      <vt:lpstr>Standard Template Library: Fazit</vt:lpstr>
      <vt:lpstr>Makefiles</vt:lpstr>
      <vt:lpstr>Makefiles: Motivation</vt:lpstr>
      <vt:lpstr>"Make is an expert system." [1]</vt:lpstr>
      <vt:lpstr>Makefiles: Struktur</vt:lpstr>
      <vt:lpstr>Makefiles: Ablauf</vt:lpstr>
      <vt:lpstr>Makefiles: Include-Dependencies</vt:lpstr>
      <vt:lpstr>Makefiles: .PHONY</vt:lpstr>
      <vt:lpstr>Makefiles: Fazit</vt:lpstr>
      <vt:lpstr>Abschluss des C++-Teils</vt:lpstr>
      <vt:lpstr>Java vs. C++: Stärken und Schwächen?</vt:lpstr>
      <vt:lpstr>Look down!</vt:lpstr>
      <vt:lpstr>Programmierpraktikum C und C++</vt:lpstr>
      <vt:lpstr>Ziele des C-Teils</vt:lpstr>
      <vt:lpstr>Unterschiede von C und C++</vt:lpstr>
      <vt:lpstr>Bits und Bytes</vt:lpstr>
      <vt:lpstr>Bitoperationen – Überblick</vt:lpstr>
      <vt:lpstr>Bitoperationen – Bytes manipulieren</vt:lpstr>
      <vt:lpstr>Bitoperationen – Rechnen</vt:lpstr>
      <vt:lpstr>Schlüsselwort volatile – Motivation</vt:lpstr>
      <vt:lpstr>Schlüsselwort volatile – Überblick</vt:lpstr>
      <vt:lpstr>Schlüsselwort volatile – Korrektes Beispiel</vt:lpstr>
      <vt:lpstr>Memory-mapped I/O – Motivation</vt:lpstr>
      <vt:lpstr>Experimentierboard - Eckdaten</vt:lpstr>
      <vt:lpstr>Viel Spaß!</vt:lpstr>
      <vt:lpstr>Programmierpraktikum C und C++</vt:lpstr>
      <vt:lpstr>Entwicklungsboard</vt:lpstr>
      <vt:lpstr>Erweiterungen gegenüber der Standardausführung</vt:lpstr>
      <vt:lpstr>C-Compiler</vt:lpstr>
      <vt:lpstr>Mikrocontroller: Keine standardisierte "Umgebung"</vt:lpstr>
      <vt:lpstr>Mikrocontroller: Register</vt:lpstr>
      <vt:lpstr>Mikrocontroller: Digitale Ein/Ausgänge:</vt:lpstr>
      <vt:lpstr>Beispielcode: Pins abfragen</vt:lpstr>
      <vt:lpstr>Beispielcode: 7-Segment-Anzeige</vt:lpstr>
      <vt:lpstr>Beispielcode: Analog/Digital-Wandler</vt:lpstr>
      <vt:lpstr>Technische Anmerkungen</vt:lpstr>
      <vt:lpstr>Projektvorlagen</vt:lpstr>
      <vt:lpstr>Anschluss des Boards an die Virtuelle Maschine</vt:lpstr>
      <vt:lpstr>Viel Spaß!</vt:lpstr>
      <vt:lpstr>Lizenz</vt:lpstr>
      <vt:lpstr>Zum Weiterlesen</vt:lpstr>
      <vt:lpstr>Bildnachweis und Credits</vt:lpstr>
      <vt:lpstr>Credits</vt:lpstr>
      <vt:lpstr>Folien-Brutkasten </vt:lpstr>
      <vt:lpstr>Exkurs: Mehrfachvererbung in Java? (II)</vt:lpstr>
      <vt:lpstr>Der this-Zeiger</vt:lpstr>
      <vt:lpstr>Template-Instantiierung: Elevator&lt;T&gt; (I)</vt:lpstr>
    </vt:vector>
  </TitlesOfParts>
  <Company>Real-Time Systems Lab, TU Darmstadt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Roland Kluge</cp:lastModifiedBy>
  <cp:revision>2265</cp:revision>
  <dcterms:created xsi:type="dcterms:W3CDTF">2008-08-19T13:25:11Z</dcterms:created>
  <dcterms:modified xsi:type="dcterms:W3CDTF">2017-09-08T10:34:17Z</dcterms:modified>
</cp:coreProperties>
</file>